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 id="263" r:id="rId6"/>
    <p:sldId id="257" r:id="rId7"/>
    <p:sldId id="264" r:id="rId8"/>
    <p:sldId id="265" r:id="rId9"/>
    <p:sldId id="266" r:id="rId10"/>
    <p:sldId id="267" r:id="rId11"/>
    <p:sldId id="268" r:id="rId12"/>
    <p:sldId id="269" r:id="rId13"/>
    <p:sldId id="270" r:id="rId14"/>
    <p:sldId id="271" r:id="rId15"/>
    <p:sldId id="276" r:id="rId16"/>
    <p:sldId id="272" r:id="rId17"/>
    <p:sldId id="273" r:id="rId18"/>
    <p:sldId id="274" r:id="rId19"/>
    <p:sldId id="275" r:id="rId20"/>
    <p:sldId id="277" r:id="rId21"/>
    <p:sldId id="278" r:id="rId22"/>
    <p:sldId id="258" r:id="rId23"/>
    <p:sldId id="282" r:id="rId24"/>
    <p:sldId id="280" r:id="rId25"/>
    <p:sldId id="306" r:id="rId26"/>
    <p:sldId id="292" r:id="rId27"/>
    <p:sldId id="293" r:id="rId28"/>
    <p:sldId id="294" r:id="rId29"/>
    <p:sldId id="301" r:id="rId30"/>
    <p:sldId id="302" r:id="rId31"/>
    <p:sldId id="295" r:id="rId32"/>
    <p:sldId id="288" r:id="rId33"/>
    <p:sldId id="279" r:id="rId34"/>
    <p:sldId id="308" r:id="rId35"/>
    <p:sldId id="309" r:id="rId36"/>
    <p:sldId id="307" r:id="rId37"/>
    <p:sldId id="299" r:id="rId38"/>
    <p:sldId id="296" r:id="rId39"/>
    <p:sldId id="305" r:id="rId40"/>
    <p:sldId id="297" r:id="rId41"/>
    <p:sldId id="298" r:id="rId42"/>
    <p:sldId id="286" r:id="rId43"/>
    <p:sldId id="283" r:id="rId44"/>
    <p:sldId id="303" r:id="rId45"/>
    <p:sldId id="304" r:id="rId46"/>
    <p:sldId id="289" r:id="rId47"/>
    <p:sldId id="281" r:id="rId48"/>
    <p:sldId id="284" r:id="rId49"/>
    <p:sldId id="310" r:id="rId50"/>
    <p:sldId id="300" r:id="rId51"/>
    <p:sldId id="311" r:id="rId52"/>
    <p:sldId id="312" r:id="rId53"/>
    <p:sldId id="313" r:id="rId54"/>
    <p:sldId id="314" r:id="rId55"/>
    <p:sldId id="31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A50021"/>
    <a:srgbClr val="886451"/>
    <a:srgbClr val="663300"/>
    <a:srgbClr val="96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8C3DE357-060F-476D-96CA-AC05FAF642AF}" type="datetimeFigureOut">
              <a:rPr lang="en-US" smtClean="0"/>
              <a:t>11/6/2019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44837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8C3DE357-060F-476D-96CA-AC05FAF642AF}" type="datetimeFigureOut">
              <a:rPr lang="en-US" smtClean="0"/>
              <a:t>11/6/2019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80378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8C3DE357-060F-476D-96CA-AC05FAF642AF}" type="datetimeFigureOut">
              <a:rPr lang="en-US" smtClean="0"/>
              <a:t>11/6/2019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1932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8C3DE357-060F-476D-96CA-AC05FAF642AF}" type="datetimeFigureOut">
              <a:rPr lang="en-US" smtClean="0"/>
              <a:t>11/6/2019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141952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8C3DE357-060F-476D-96CA-AC05FAF642AF}" type="datetimeFigureOut">
              <a:rPr lang="en-US" smtClean="0"/>
              <a:t>11/6/2019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94310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8C3DE357-060F-476D-96CA-AC05FAF642AF}" type="datetimeFigureOut">
              <a:rPr lang="en-US" smtClean="0"/>
              <a:t>11/6/2019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4044977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8C3DE357-060F-476D-96CA-AC05FAF642AF}" type="datetimeFigureOut">
              <a:rPr lang="en-US" smtClean="0"/>
              <a:t>11/6/2019</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6615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8C3DE357-060F-476D-96CA-AC05FAF642AF}" type="datetimeFigureOut">
              <a:rPr lang="en-US" smtClean="0"/>
              <a:t>11/6/2019</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69368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C3DE357-060F-476D-96CA-AC05FAF642AF}" type="datetimeFigureOut">
              <a:rPr lang="en-US" smtClean="0"/>
              <a:t>11/6/2019</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173961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8C3DE357-060F-476D-96CA-AC05FAF642AF}" type="datetimeFigureOut">
              <a:rPr lang="en-US" smtClean="0"/>
              <a:t>11/6/2019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241258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8C3DE357-060F-476D-96CA-AC05FAF642AF}" type="datetimeFigureOut">
              <a:rPr lang="en-US" smtClean="0"/>
              <a:t>11/6/2019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D20713C4-9782-48EC-9FD6-737260B97115}" type="slidenum">
              <a:rPr lang="en-US" smtClean="0"/>
              <a:t>‹Nº›</a:t>
            </a:fld>
            <a:endParaRPr lang="en-US"/>
          </a:p>
        </p:txBody>
      </p:sp>
    </p:spTree>
    <p:extLst>
      <p:ext uri="{BB962C8B-B14F-4D97-AF65-F5344CB8AC3E}">
        <p14:creationId xmlns:p14="http://schemas.microsoft.com/office/powerpoint/2010/main" val="2202772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DE357-060F-476D-96CA-AC05FAF642AF}" type="datetimeFigureOut">
              <a:rPr lang="en-US" smtClean="0"/>
              <a:t>11/6/2019</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713C4-9782-48EC-9FD6-737260B97115}" type="slidenum">
              <a:rPr lang="en-US" smtClean="0"/>
              <a:t>‹Nº›</a:t>
            </a:fld>
            <a:endParaRPr lang="en-US"/>
          </a:p>
        </p:txBody>
      </p:sp>
    </p:spTree>
    <p:extLst>
      <p:ext uri="{BB962C8B-B14F-4D97-AF65-F5344CB8AC3E}">
        <p14:creationId xmlns:p14="http://schemas.microsoft.com/office/powerpoint/2010/main" val="2907715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0"/>
            <a:ext cx="12192000" cy="6875210"/>
          </a:xfrm>
          <a:prstGeom prst="rect">
            <a:avLst/>
          </a:prstGeom>
        </p:spPr>
      </p:pic>
      <p:sp>
        <p:nvSpPr>
          <p:cNvPr id="3" name="Subtítulo 2"/>
          <p:cNvSpPr>
            <a:spLocks noGrp="1"/>
          </p:cNvSpPr>
          <p:nvPr>
            <p:ph type="subTitle" idx="1"/>
          </p:nvPr>
        </p:nvSpPr>
        <p:spPr>
          <a:xfrm>
            <a:off x="10005848" y="1594562"/>
            <a:ext cx="1986454" cy="980472"/>
          </a:xfrm>
          <a:solidFill>
            <a:srgbClr val="00B050"/>
          </a:solidFill>
        </p:spPr>
        <p:txBody>
          <a:bodyPr/>
          <a:lstStyle/>
          <a:p>
            <a:pPr marL="342900" indent="-342900">
              <a:buFont typeface="Arial" panose="020B0604020202020204" pitchFamily="34" charset="0"/>
              <a:buChar char="•"/>
            </a:pPr>
            <a:r>
              <a:rPr lang="es-ES" i="1" u="sng" dirty="0" smtClean="0">
                <a:effectLst>
                  <a:outerShdw blurRad="38100" dist="38100" dir="2700000" algn="tl">
                    <a:srgbClr val="000000">
                      <a:alpha val="43137"/>
                    </a:srgbClr>
                  </a:outerShdw>
                </a:effectLst>
              </a:rPr>
              <a:t>ORACION</a:t>
            </a:r>
          </a:p>
          <a:p>
            <a:pPr marL="342900" indent="-342900">
              <a:buFont typeface="Arial" panose="020B0604020202020204" pitchFamily="34" charset="0"/>
              <a:buChar char="•"/>
            </a:pPr>
            <a:r>
              <a:rPr lang="es-ES" i="1" u="sng" dirty="0" smtClean="0">
                <a:effectLst>
                  <a:outerShdw blurRad="38100" dist="38100" dir="2700000" algn="tl">
                    <a:srgbClr val="000000">
                      <a:alpha val="43137"/>
                    </a:srgbClr>
                  </a:outerShdw>
                </a:effectLst>
              </a:rPr>
              <a:t>CORITO</a:t>
            </a:r>
            <a:endParaRPr lang="en-US" i="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539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3040" y="1"/>
            <a:ext cx="9646920" cy="1143000"/>
          </a:xfrm>
          <a:solidFill>
            <a:srgbClr val="92D050"/>
          </a:solidFill>
          <a:ln w="28575">
            <a:solidFill>
              <a:schemeClr val="tx1"/>
            </a:solidFill>
          </a:ln>
        </p:spPr>
        <p:txBody>
          <a:bodyPr/>
          <a:lstStyle/>
          <a:p>
            <a:pPr marL="571500" indent="-571500" algn="ctr">
              <a:buFont typeface="Wingdings" panose="05000000000000000000" pitchFamily="2" charset="2"/>
              <a:buChar char="Ø"/>
            </a:pPr>
            <a:r>
              <a:rPr lang="es-CL" dirty="0" smtClean="0">
                <a:latin typeface="Candles" panose="00000400000000000000" pitchFamily="2" charset="0"/>
              </a:rPr>
              <a:t>Algunas Preguntas De Repaso</a:t>
            </a:r>
            <a:endParaRPr lang="en-US" dirty="0">
              <a:latin typeface="Candles" panose="00000400000000000000" pitchFamily="2" charset="0"/>
            </a:endParaRPr>
          </a:p>
        </p:txBody>
      </p:sp>
      <p:sp>
        <p:nvSpPr>
          <p:cNvPr id="3" name="Marcador de contenido 2"/>
          <p:cNvSpPr>
            <a:spLocks noGrp="1"/>
          </p:cNvSpPr>
          <p:nvPr>
            <p:ph idx="1"/>
          </p:nvPr>
        </p:nvSpPr>
        <p:spPr>
          <a:xfrm>
            <a:off x="147145" y="1314450"/>
            <a:ext cx="11820065" cy="5543550"/>
          </a:xfrm>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r>
              <a:rPr lang="es-CL" dirty="0" smtClean="0">
                <a:solidFill>
                  <a:srgbClr val="7030A0"/>
                </a:solidFill>
                <a:latin typeface="Autumn" pitchFamily="2" charset="0"/>
              </a:rPr>
              <a:t>1.   ¿Cuál es el propósito eterno de Dios?</a:t>
            </a:r>
          </a:p>
          <a:p>
            <a:pPr marL="0" indent="0">
              <a:buNone/>
            </a:pPr>
            <a:r>
              <a:rPr lang="es-CL" dirty="0" smtClean="0"/>
              <a:t>R: Nos creo para que le amemos y le alabemos para su gloria. Nos hizo para obedecerles y poder gozar de el para siempre.</a:t>
            </a:r>
          </a:p>
          <a:p>
            <a:pPr marL="0" indent="0">
              <a:buNone/>
            </a:pPr>
            <a:r>
              <a:rPr lang="es-CL" dirty="0" smtClean="0">
                <a:solidFill>
                  <a:srgbClr val="7030A0"/>
                </a:solidFill>
                <a:latin typeface="Autumn" pitchFamily="2" charset="0"/>
              </a:rPr>
              <a:t>2.   ¿Por qué fue necesario que Dios hiciera planes para redimirnos?</a:t>
            </a:r>
          </a:p>
          <a:p>
            <a:pPr marL="0" indent="0">
              <a:buNone/>
            </a:pPr>
            <a:r>
              <a:rPr lang="es-CL" dirty="0" smtClean="0"/>
              <a:t>R: Sabía que todos pecaríamos. Interrupción de nuestra comunión con el. </a:t>
            </a:r>
          </a:p>
          <a:p>
            <a:pPr marL="0" indent="0">
              <a:buNone/>
            </a:pPr>
            <a:r>
              <a:rPr lang="es-CL" dirty="0" smtClean="0">
                <a:solidFill>
                  <a:srgbClr val="7030A0"/>
                </a:solidFill>
                <a:latin typeface="Autumn" pitchFamily="2" charset="0"/>
              </a:rPr>
              <a:t>3.   ¿Cómo entró el pecado en el mundo?</a:t>
            </a:r>
          </a:p>
          <a:p>
            <a:pPr marL="0" indent="0">
              <a:buNone/>
            </a:pPr>
            <a:r>
              <a:rPr lang="es-CL" dirty="0" smtClean="0"/>
              <a:t>R: Por la serpiente astuta, que engañó a Eva y luego a Adán. Desobediencia.</a:t>
            </a:r>
          </a:p>
          <a:p>
            <a:pPr marL="0" indent="0">
              <a:buNone/>
            </a:pPr>
            <a:r>
              <a:rPr lang="es-CL" dirty="0" smtClean="0">
                <a:solidFill>
                  <a:srgbClr val="7030A0"/>
                </a:solidFill>
                <a:latin typeface="Autumn" pitchFamily="2" charset="0"/>
              </a:rPr>
              <a:t>4.    Aunque Dios tuvo que castigar a Adán y a Eva, les seguía amando ¿Qué promesa les dio?.</a:t>
            </a:r>
          </a:p>
          <a:p>
            <a:pPr marL="0" indent="0">
              <a:buNone/>
            </a:pPr>
            <a:r>
              <a:rPr lang="es-CL" dirty="0" smtClean="0"/>
              <a:t>R: Dios promete enviar un salvador, que nacería se familia humana. Y que promete destruir a satanás.</a:t>
            </a:r>
          </a:p>
          <a:p>
            <a:pPr marL="514350" indent="-514350">
              <a:buFont typeface="+mj-lt"/>
              <a:buAutoNum type="arabicPeriod"/>
            </a:pPr>
            <a:endParaRPr lang="en-US" dirty="0"/>
          </a:p>
        </p:txBody>
      </p:sp>
      <p:sp>
        <p:nvSpPr>
          <p:cNvPr id="4" name="CuadroTexto 3"/>
          <p:cNvSpPr txBox="1"/>
          <p:nvPr/>
        </p:nvSpPr>
        <p:spPr>
          <a:xfrm>
            <a:off x="9963150" y="613669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69937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5122" name="Picture 2" descr="Caín significa:“Adquirido” “Posesión”  Abel significa:“Resuello” “Vapor”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0377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963150" y="38922"/>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4103447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7170" name="Picture 2" descr="Caín : Labradorde la tierra Abel : Pastorde ovejas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3519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889578" y="1511915"/>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1040268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9218" name="Picture 2" descr="Caín:                Fruto de la tierra Abel: Primogénitos desus ovejas, lo más gordo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9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87100" y="6423660"/>
            <a:ext cx="11049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9963150" y="613669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280722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1266" name="Picture 2" descr="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4949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963150" y="613669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1539369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411480" y="1154431"/>
            <a:ext cx="11567160" cy="4318318"/>
          </a:xfrm>
          <a:prstGeom prst="rect">
            <a:avLst/>
          </a:prstGeom>
        </p:spPr>
      </p:pic>
      <p:sp>
        <p:nvSpPr>
          <p:cNvPr id="5" name="CuadroTexto 4"/>
          <p:cNvSpPr txBox="1"/>
          <p:nvPr/>
        </p:nvSpPr>
        <p:spPr>
          <a:xfrm>
            <a:off x="9963150" y="613669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761014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4662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5726430" y="2031365"/>
            <a:ext cx="4655820" cy="837565"/>
          </a:xfrm>
        </p:spPr>
        <p:txBody>
          <a:bodyPr>
            <a:noAutofit/>
          </a:bodyPr>
          <a:lstStyle/>
          <a:p>
            <a:r>
              <a:rPr lang="es-CL" sz="3600" b="1" dirty="0">
                <a:solidFill>
                  <a:schemeClr val="bg1"/>
                </a:solidFill>
              </a:rPr>
              <a:t>Hebreo </a:t>
            </a:r>
            <a:r>
              <a:rPr lang="es-CL" sz="3600" b="1" dirty="0" smtClean="0">
                <a:solidFill>
                  <a:schemeClr val="bg1"/>
                </a:solidFill>
              </a:rPr>
              <a:t>11:1</a:t>
            </a:r>
          </a:p>
          <a:p>
            <a:r>
              <a:rPr lang="es-CL" sz="3600" b="1" dirty="0" smtClean="0">
                <a:solidFill>
                  <a:schemeClr val="bg1"/>
                </a:solidFill>
              </a:rPr>
              <a:t>Mateo 23:35</a:t>
            </a:r>
          </a:p>
        </p:txBody>
      </p:sp>
      <p:pic>
        <p:nvPicPr>
          <p:cNvPr id="4" name="Picture 2" descr="No abra la puerta                LASC  Hey, Yo no abriría   esa puerta si yo       fuera tú!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963150" y="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36093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a:p>
        </p:txBody>
      </p:sp>
      <p:pic>
        <p:nvPicPr>
          <p:cNvPr id="16386" name="Picture 2" descr="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4662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963150" y="613669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4978889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7410" name="Picture 2" descr="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0377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963150" y="613669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89687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8434" name="Picture 2" descr="!!Ay de ellos! porque hanseguido el camino de Caín, y se lanzaron por lucro en el      error de Balaam, y       perecie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892205" y="4644221"/>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1719542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 imagen puede contener: cielo, océano, texto y naturalez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777240" y="323609"/>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78687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3554" name="Picture 2" descr="• El camino espacioso            (Mateo 7:13)  El   • El camino de la perdicióncamino       (Mateo 7:13)  de   • El cam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41380" y="6412230"/>
            <a:ext cx="106299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9963150" y="6358017"/>
            <a:ext cx="2228850"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2800" b="1" dirty="0" smtClean="0">
                <a:solidFill>
                  <a:schemeClr val="bg1"/>
                </a:solidFill>
                <a:latin typeface="Algerian" panose="04020705040A02060702" pitchFamily="82" charset="0"/>
              </a:rPr>
              <a:t>REPASO</a:t>
            </a:r>
            <a:endParaRPr lang="en-US" sz="28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2808718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4578" name="Picture 2" descr="• Jesús (Juan 14:6)         • El camino angosto              (Mateo 7:13-14)   El    • El camino de la vidacamin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29950" y="6332220"/>
            <a:ext cx="1074420" cy="445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9963150" y="613669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971744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39243" y="117452"/>
            <a:ext cx="4824247" cy="1513491"/>
          </a:xfrm>
          <a:solidFill>
            <a:srgbClr val="660033"/>
          </a:solidFill>
          <a:ln w="12700">
            <a:solidFill>
              <a:schemeClr val="accent4">
                <a:lumMod val="60000"/>
                <a:lumOff val="40000"/>
              </a:schemeClr>
            </a:solidFill>
          </a:ln>
        </p:spPr>
        <p:txBody>
          <a:bodyPr>
            <a:normAutofit fontScale="90000"/>
          </a:bodyPr>
          <a:lstStyle/>
          <a:p>
            <a:r>
              <a:rPr lang="es-ES" sz="5400" dirty="0" smtClean="0">
                <a:solidFill>
                  <a:schemeClr val="accent4">
                    <a:lumMod val="60000"/>
                    <a:lumOff val="40000"/>
                  </a:schemeClr>
                </a:solidFill>
                <a:latin typeface="Commons" pitchFamily="2" charset="0"/>
              </a:rPr>
              <a:t>DOS FAMILIAS EN LA TIERRA</a:t>
            </a:r>
            <a:endParaRPr lang="en-US" sz="5400" dirty="0">
              <a:solidFill>
                <a:schemeClr val="accent4">
                  <a:lumMod val="60000"/>
                  <a:lumOff val="40000"/>
                </a:schemeClr>
              </a:solidFill>
              <a:latin typeface="Commons" pitchFamily="2" charset="0"/>
            </a:endParaRPr>
          </a:p>
        </p:txBody>
      </p:sp>
      <p:sp>
        <p:nvSpPr>
          <p:cNvPr id="3" name="Subtítulo 2"/>
          <p:cNvSpPr>
            <a:spLocks noGrp="1"/>
          </p:cNvSpPr>
          <p:nvPr>
            <p:ph type="subTitle" idx="1"/>
          </p:nvPr>
        </p:nvSpPr>
        <p:spPr>
          <a:xfrm>
            <a:off x="105105" y="1771650"/>
            <a:ext cx="5049825" cy="5006340"/>
          </a:xfrm>
        </p:spPr>
        <p:style>
          <a:lnRef idx="0">
            <a:schemeClr val="accent2"/>
          </a:lnRef>
          <a:fillRef idx="3">
            <a:schemeClr val="accent2"/>
          </a:fillRef>
          <a:effectRef idx="3">
            <a:schemeClr val="accent2"/>
          </a:effectRef>
          <a:fontRef idx="minor">
            <a:schemeClr val="lt1"/>
          </a:fontRef>
        </p:style>
        <p:txBody>
          <a:bodyPr>
            <a:normAutofit/>
          </a:bodyPr>
          <a:lstStyle/>
          <a:p>
            <a:pPr marL="342900" indent="-342900" algn="l">
              <a:buFont typeface="Arial" panose="020B0604020202020204" pitchFamily="34" charset="0"/>
              <a:buChar char="•"/>
            </a:pPr>
            <a:r>
              <a:rPr lang="es-ES" b="1" dirty="0" smtClean="0">
                <a:solidFill>
                  <a:schemeClr val="tx1"/>
                </a:solidFill>
              </a:rPr>
              <a:t>¿En que nos hacía pensar el cordón rojo?.</a:t>
            </a:r>
          </a:p>
          <a:p>
            <a:pPr marL="342900" indent="-342900" algn="l">
              <a:buFont typeface="Arial" panose="020B0604020202020204" pitchFamily="34" charset="0"/>
              <a:buChar char="•"/>
            </a:pPr>
            <a:r>
              <a:rPr lang="es-ES" b="1" dirty="0" smtClean="0">
                <a:solidFill>
                  <a:schemeClr val="tx1"/>
                </a:solidFill>
              </a:rPr>
              <a:t>¿Cómo entró</a:t>
            </a:r>
            <a:r>
              <a:rPr lang="es-CL" b="1" dirty="0" smtClean="0">
                <a:solidFill>
                  <a:schemeClr val="tx1"/>
                </a:solidFill>
              </a:rPr>
              <a:t> el pecado en el mundo?</a:t>
            </a:r>
          </a:p>
          <a:p>
            <a:pPr marL="342900" indent="-342900" algn="l">
              <a:buFont typeface="Arial" panose="020B0604020202020204" pitchFamily="34" charset="0"/>
              <a:buChar char="•"/>
            </a:pPr>
            <a:r>
              <a:rPr lang="es-CL" b="1" dirty="0" smtClean="0">
                <a:solidFill>
                  <a:schemeClr val="tx1"/>
                </a:solidFill>
              </a:rPr>
              <a:t>¿Cómo se relaciona el sacrifico de Abel con el sacrificio de Cristo?.</a:t>
            </a:r>
          </a:p>
          <a:p>
            <a:pPr marL="342900" indent="-342900" algn="l">
              <a:buFont typeface="Arial" panose="020B0604020202020204" pitchFamily="34" charset="0"/>
              <a:buChar char="•"/>
            </a:pPr>
            <a:r>
              <a:rPr lang="es-CL" b="1" dirty="0" smtClean="0">
                <a:solidFill>
                  <a:schemeClr val="tx1"/>
                </a:solidFill>
              </a:rPr>
              <a:t>Menciónenme antónimos.</a:t>
            </a:r>
          </a:p>
          <a:p>
            <a:pPr marL="342900" indent="-342900" algn="l">
              <a:buFont typeface="Arial" panose="020B0604020202020204" pitchFamily="34" charset="0"/>
              <a:buChar char="•"/>
            </a:pPr>
            <a:r>
              <a:rPr lang="es-CL" b="1" dirty="0" smtClean="0">
                <a:solidFill>
                  <a:schemeClr val="tx1"/>
                </a:solidFill>
              </a:rPr>
              <a:t>Menciónenme Sinónimos.</a:t>
            </a:r>
          </a:p>
          <a:p>
            <a:pPr marL="342900" indent="-342900">
              <a:buFont typeface="Arial" panose="020B0604020202020204" pitchFamily="34" charset="0"/>
              <a:buChar char="•"/>
            </a:pPr>
            <a:r>
              <a:rPr lang="es-CL" sz="2800" dirty="0" smtClean="0">
                <a:solidFill>
                  <a:srgbClr val="002060"/>
                </a:solidFill>
                <a:latin typeface="Bastion" pitchFamily="2" charset="0"/>
              </a:rPr>
              <a:t>Hoy veremos dos polos distintos y desenlaces distintos (Consecuencias</a:t>
            </a:r>
            <a:r>
              <a:rPr lang="es-CL" sz="2800" dirty="0" smtClean="0">
                <a:latin typeface="Bastion" pitchFamily="2" charset="0"/>
              </a:rPr>
              <a:t>)</a:t>
            </a:r>
            <a:endParaRPr lang="en-US" sz="2800" dirty="0">
              <a:latin typeface="Bastion" pitchFamily="2" charset="0"/>
            </a:endParaRPr>
          </a:p>
        </p:txBody>
      </p:sp>
      <p:pic>
        <p:nvPicPr>
          <p:cNvPr id="4" name="Imagen 3"/>
          <p:cNvPicPr>
            <a:picLocks noChangeAspect="1"/>
          </p:cNvPicPr>
          <p:nvPr/>
        </p:nvPicPr>
        <p:blipFill>
          <a:blip r:embed="rId3"/>
          <a:stretch>
            <a:fillRect/>
          </a:stretch>
        </p:blipFill>
        <p:spPr>
          <a:xfrm>
            <a:off x="5246370" y="36195"/>
            <a:ext cx="6858000" cy="3583304"/>
          </a:xfrm>
          <a:prstGeom prst="rect">
            <a:avLst/>
          </a:prstGeom>
        </p:spPr>
      </p:pic>
      <p:pic>
        <p:nvPicPr>
          <p:cNvPr id="3076" name="Picture 4" descr="Resultado de imagen para dos cami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370" y="3619499"/>
            <a:ext cx="68580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80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genesis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181108" y="2957965"/>
            <a:ext cx="5113499" cy="1325563"/>
          </a:xfrm>
        </p:spPr>
        <p:txBody>
          <a:bodyPr>
            <a:normAutofit/>
          </a:bodyPr>
          <a:lstStyle/>
          <a:p>
            <a:r>
              <a:rPr lang="es-ES" sz="5400" dirty="0" smtClean="0">
                <a:solidFill>
                  <a:srgbClr val="663300"/>
                </a:solidFill>
                <a:latin typeface="Balthazar" pitchFamily="2" charset="0"/>
              </a:rPr>
              <a:t>Versículos 16-24</a:t>
            </a:r>
            <a:endParaRPr lang="en-US" sz="5400" dirty="0">
              <a:solidFill>
                <a:srgbClr val="663300"/>
              </a:solidFill>
              <a:latin typeface="Balthazar" pitchFamily="2" charset="0"/>
            </a:endParaRPr>
          </a:p>
        </p:txBody>
      </p:sp>
    </p:spTree>
    <p:extLst>
      <p:ext uri="{BB962C8B-B14F-4D97-AF65-F5344CB8AC3E}">
        <p14:creationId xmlns:p14="http://schemas.microsoft.com/office/powerpoint/2010/main" val="3248136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23338" y="504496"/>
            <a:ext cx="6768662" cy="6353504"/>
          </a:xfrm>
        </p:spPr>
        <p:style>
          <a:lnRef idx="1">
            <a:schemeClr val="accent6"/>
          </a:lnRef>
          <a:fillRef idx="2">
            <a:schemeClr val="accent6"/>
          </a:fillRef>
          <a:effectRef idx="1">
            <a:schemeClr val="accent6"/>
          </a:effectRef>
          <a:fontRef idx="minor">
            <a:schemeClr val="dk1"/>
          </a:fontRef>
        </p:style>
        <p:txBody>
          <a:bodyPr/>
          <a:lstStyle/>
          <a:p>
            <a:pPr>
              <a:buFont typeface="Wingdings" panose="05000000000000000000" pitchFamily="2" charset="2"/>
              <a:buChar char="Ø"/>
            </a:pPr>
            <a:r>
              <a:rPr lang="es-CL" dirty="0" smtClean="0"/>
              <a:t>Caín anduvo de lugar en lugar y luego formo su casa y su familia.</a:t>
            </a:r>
          </a:p>
          <a:p>
            <a:pPr>
              <a:buFont typeface="Wingdings" panose="05000000000000000000" pitchFamily="2" charset="2"/>
              <a:buChar char="Ø"/>
            </a:pPr>
            <a:r>
              <a:rPr lang="es-CL" dirty="0" smtClean="0"/>
              <a:t>Es la primera ciudad que se formó en el mundo.</a:t>
            </a:r>
          </a:p>
          <a:p>
            <a:pPr>
              <a:buFont typeface="Wingdings" panose="05000000000000000000" pitchFamily="2" charset="2"/>
              <a:buChar char="Ø"/>
            </a:pPr>
            <a:r>
              <a:rPr lang="es-CL" dirty="0" smtClean="0"/>
              <a:t>Los problemas hereditarios no existían aun.</a:t>
            </a:r>
          </a:p>
          <a:p>
            <a:pPr>
              <a:buFont typeface="Wingdings" panose="05000000000000000000" pitchFamily="2" charset="2"/>
              <a:buChar char="Ø"/>
            </a:pPr>
            <a:r>
              <a:rPr lang="es-CL" dirty="0" smtClean="0"/>
              <a:t>La descendencia era muy mala de parte de Caín.</a:t>
            </a:r>
          </a:p>
          <a:p>
            <a:pPr>
              <a:buFont typeface="Wingdings" panose="05000000000000000000" pitchFamily="2" charset="2"/>
              <a:buChar char="Ø"/>
            </a:pPr>
            <a:r>
              <a:rPr lang="es-CL" dirty="0" smtClean="0"/>
              <a:t>El pecado se extendía cada vez mas, y se olvidaban de Dios y de sacrificarle un corderito.</a:t>
            </a:r>
          </a:p>
          <a:p>
            <a:pPr>
              <a:buFont typeface="Wingdings" panose="05000000000000000000" pitchFamily="2" charset="2"/>
              <a:buChar char="Ø"/>
            </a:pPr>
            <a:r>
              <a:rPr lang="es-CL" dirty="0" smtClean="0"/>
              <a:t>“</a:t>
            </a:r>
            <a:r>
              <a:rPr lang="es-CL" dirty="0" err="1" smtClean="0"/>
              <a:t>Lamec</a:t>
            </a:r>
            <a:r>
              <a:rPr lang="es-CL" dirty="0" smtClean="0"/>
              <a:t>” era inteligente, compuso el primer poema que se ha escrito. (Génesis 4:23-24).</a:t>
            </a:r>
          </a:p>
          <a:p>
            <a:pPr>
              <a:buFont typeface="Wingdings" panose="05000000000000000000" pitchFamily="2" charset="2"/>
              <a:buChar char="Ø"/>
            </a:pPr>
            <a:r>
              <a:rPr lang="es-CL" dirty="0" smtClean="0"/>
              <a:t>Pero no era sobre amar a Dios, sino de rencor enojo y deseo de pelear.</a:t>
            </a:r>
            <a:endParaRPr lang="en-US" dirty="0"/>
          </a:p>
        </p:txBody>
      </p:sp>
      <p:sp>
        <p:nvSpPr>
          <p:cNvPr id="4" name="Título 1"/>
          <p:cNvSpPr txBox="1">
            <a:spLocks/>
          </p:cNvSpPr>
          <p:nvPr/>
        </p:nvSpPr>
        <p:spPr>
          <a:xfrm>
            <a:off x="0" y="-1"/>
            <a:ext cx="12192000" cy="504497"/>
          </a:xfrm>
          <a:prstGeom prst="rect">
            <a:avLst/>
          </a:prstGeom>
          <a:solidFill>
            <a:srgbClr val="002060"/>
          </a:solidFill>
          <a:ln w="28575" cap="flat" cmpd="sng" algn="ctr">
            <a:solidFill>
              <a:schemeClr val="tx1"/>
            </a:solidFill>
            <a:prstDash val="solid"/>
            <a:miter lim="800000"/>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CL" sz="4000" dirty="0">
                <a:solidFill>
                  <a:schemeClr val="accent2"/>
                </a:solidFill>
                <a:latin typeface="Calligraphic" pitchFamily="2" charset="0"/>
              </a:rPr>
              <a:t>1</a:t>
            </a:r>
            <a:r>
              <a:rPr lang="es-CL" sz="4000" dirty="0" smtClean="0">
                <a:solidFill>
                  <a:schemeClr val="accent2"/>
                </a:solidFill>
                <a:latin typeface="Calligraphic" pitchFamily="2" charset="0"/>
              </a:rPr>
              <a:t>) </a:t>
            </a:r>
            <a:r>
              <a:rPr lang="es-CL" sz="4000" dirty="0" smtClean="0">
                <a:solidFill>
                  <a:srgbClr val="92D050"/>
                </a:solidFill>
                <a:latin typeface="Calligraphic" pitchFamily="2" charset="0"/>
              </a:rPr>
              <a:t>La Familia De Caín.</a:t>
            </a:r>
            <a:endParaRPr lang="en-US" sz="4000" dirty="0">
              <a:solidFill>
                <a:srgbClr val="92D050"/>
              </a:solidFill>
              <a:latin typeface="Calligraphic" pitchFamily="2" charset="0"/>
            </a:endParaRPr>
          </a:p>
        </p:txBody>
      </p:sp>
      <p:pic>
        <p:nvPicPr>
          <p:cNvPr id="26626" name="Picture 2" descr="Resultado de imagen para deterioro genetico BIB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4496"/>
            <a:ext cx="5423338" cy="635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3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a:p>
        </p:txBody>
      </p:sp>
      <p:pic>
        <p:nvPicPr>
          <p:cNvPr id="14338" name="Picture 2" descr="Resultado de imagen para familia de c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66"/>
            <a:ext cx="12237678" cy="687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25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8194" name="Picture 2" descr="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07090" y="6355080"/>
            <a:ext cx="1184910"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731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0242" name="Picture 2" descr="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75670" y="6377940"/>
            <a:ext cx="1116330" cy="354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042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1266" name="Picture 2" descr="Sin embargo, a diferencia de Adán, él (Caín) continuó, con        toda su descendencia, viviendo sin Dio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18520" y="6355080"/>
            <a:ext cx="1051560" cy="388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346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8434" name="Picture 2" descr="Resultado de imagen para genealogia de c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026" name="Picture 2" descr="Resultado de imagen para SALMOS 9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332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92175"/>
          </a:xfrm>
        </p:spPr>
        <p:txBody>
          <a:bodyPr/>
          <a:lstStyle/>
          <a:p>
            <a:pPr marL="571500" indent="-571500" algn="ctr">
              <a:buFont typeface="Wingdings" panose="05000000000000000000" pitchFamily="2" charset="2"/>
              <a:buChar char="Ø"/>
            </a:pPr>
            <a:r>
              <a:rPr lang="es-CL" dirty="0" smtClean="0">
                <a:latin typeface="Arial Black" panose="020B0A04020102020204" pitchFamily="34" charset="0"/>
              </a:rPr>
              <a:t>LINAJE DE CAIN</a:t>
            </a:r>
            <a:endParaRPr lang="en-US" dirty="0">
              <a:latin typeface="Arial Black" panose="020B0A040201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52398870"/>
              </p:ext>
            </p:extLst>
          </p:nvPr>
        </p:nvGraphicFramePr>
        <p:xfrm>
          <a:off x="1805940" y="1588766"/>
          <a:ext cx="8389620" cy="4880616"/>
        </p:xfrm>
        <a:graphic>
          <a:graphicData uri="http://schemas.openxmlformats.org/drawingml/2006/table">
            <a:tbl>
              <a:tblPr/>
              <a:tblGrid>
                <a:gridCol w="8389620">
                  <a:extLst>
                    <a:ext uri="{9D8B030D-6E8A-4147-A177-3AD203B41FA5}">
                      <a16:colId xmlns:a16="http://schemas.microsoft.com/office/drawing/2014/main" val="1477788168"/>
                    </a:ext>
                  </a:extLst>
                </a:gridCol>
              </a:tblGrid>
              <a:tr h="610077">
                <a:tc>
                  <a:txBody>
                    <a:bodyPr/>
                    <a:lstStyle/>
                    <a:p>
                      <a:pPr algn="ctr" fontAlgn="base"/>
                      <a:r>
                        <a:rPr lang="en-US" sz="2800" dirty="0" err="1" smtClean="0"/>
                        <a:t>Caín</a:t>
                      </a:r>
                      <a:r>
                        <a:rPr lang="en-US" sz="2800" dirty="0" smtClean="0"/>
                        <a:t>=</a:t>
                      </a:r>
                      <a:r>
                        <a:rPr lang="en-US" sz="2800" dirty="0"/>
                        <a:t>  </a:t>
                      </a:r>
                      <a:r>
                        <a:rPr lang="he-IL" sz="2800" dirty="0"/>
                        <a:t>קָ֫יִן </a:t>
                      </a:r>
                      <a:r>
                        <a:rPr lang="en-US" sz="2800" dirty="0" smtClean="0"/>
                        <a:t>lit</a:t>
                      </a:r>
                      <a:r>
                        <a:rPr lang="en-US" sz="2800" dirty="0"/>
                        <a:t>. </a:t>
                      </a:r>
                      <a:r>
                        <a:rPr lang="en-US" sz="2800" dirty="0" smtClean="0"/>
                        <a:t>(</a:t>
                      </a:r>
                      <a:r>
                        <a:rPr lang="en-US" sz="2800" dirty="0" err="1" smtClean="0"/>
                        <a:t>adquirido</a:t>
                      </a:r>
                      <a:r>
                        <a:rPr lang="en-US" sz="2800" dirty="0"/>
                        <a:t>, </a:t>
                      </a:r>
                      <a:r>
                        <a:rPr lang="en-US" sz="2800" dirty="0" err="1"/>
                        <a:t>comprado</a:t>
                      </a:r>
                      <a:r>
                        <a:rPr lang="en-US" sz="2800" dirty="0"/>
                        <a:t>)</a:t>
                      </a: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0B0F0"/>
                    </a:solidFill>
                  </a:tcPr>
                </a:tc>
                <a:extLst>
                  <a:ext uri="{0D108BD9-81ED-4DB2-BD59-A6C34878D82A}">
                    <a16:rowId xmlns:a16="http://schemas.microsoft.com/office/drawing/2014/main" val="3147423258"/>
                  </a:ext>
                </a:extLst>
              </a:tr>
              <a:tr h="610077">
                <a:tc>
                  <a:txBody>
                    <a:bodyPr/>
                    <a:lstStyle/>
                    <a:p>
                      <a:pPr algn="ctr" fontAlgn="base"/>
                      <a:r>
                        <a:rPr lang="en-US" sz="2800" dirty="0" err="1" smtClean="0">
                          <a:solidFill>
                            <a:schemeClr val="bg1"/>
                          </a:solidFill>
                        </a:rPr>
                        <a:t>Enoc</a:t>
                      </a:r>
                      <a:r>
                        <a:rPr lang="en-US" sz="2800" dirty="0" smtClean="0">
                          <a:solidFill>
                            <a:schemeClr val="bg1"/>
                          </a:solidFill>
                        </a:rPr>
                        <a:t>=</a:t>
                      </a:r>
                      <a:r>
                        <a:rPr lang="en-US" sz="2800" dirty="0">
                          <a:solidFill>
                            <a:schemeClr val="bg1"/>
                          </a:solidFill>
                        </a:rPr>
                        <a:t> </a:t>
                      </a:r>
                      <a:r>
                        <a:rPr lang="he-IL" sz="2800" dirty="0" smtClean="0">
                          <a:solidFill>
                            <a:schemeClr val="bg1"/>
                          </a:solidFill>
                        </a:rPr>
                        <a:t>חֲנוֹךְ </a:t>
                      </a:r>
                      <a:r>
                        <a:rPr lang="es-CL" sz="2800" dirty="0" smtClean="0">
                          <a:solidFill>
                            <a:schemeClr val="bg1"/>
                          </a:solidFill>
                        </a:rPr>
                        <a:t> (</a:t>
                      </a:r>
                      <a:r>
                        <a:rPr lang="en-US" sz="2800" dirty="0" err="1" smtClean="0">
                          <a:solidFill>
                            <a:schemeClr val="bg1"/>
                          </a:solidFill>
                        </a:rPr>
                        <a:t>dedicado</a:t>
                      </a:r>
                      <a:r>
                        <a:rPr lang="en-US" sz="2800" dirty="0">
                          <a:solidFill>
                            <a:schemeClr val="bg1"/>
                          </a:solidFill>
                        </a:rPr>
                        <a:t>)</a:t>
                      </a: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02060"/>
                    </a:solidFill>
                  </a:tcPr>
                </a:tc>
                <a:extLst>
                  <a:ext uri="{0D108BD9-81ED-4DB2-BD59-A6C34878D82A}">
                    <a16:rowId xmlns:a16="http://schemas.microsoft.com/office/drawing/2014/main" val="2128685619"/>
                  </a:ext>
                </a:extLst>
              </a:tr>
              <a:tr h="610077">
                <a:tc>
                  <a:txBody>
                    <a:bodyPr/>
                    <a:lstStyle/>
                    <a:p>
                      <a:pPr algn="ctr" fontAlgn="base"/>
                      <a:r>
                        <a:rPr lang="en-US" sz="2800" dirty="0" err="1" smtClean="0"/>
                        <a:t>Irad</a:t>
                      </a:r>
                      <a:r>
                        <a:rPr lang="en-US" sz="2800" dirty="0" smtClean="0"/>
                        <a:t>= </a:t>
                      </a:r>
                      <a:r>
                        <a:rPr lang="he-IL" sz="2800" dirty="0"/>
                        <a:t>עִירָד </a:t>
                      </a:r>
                      <a:r>
                        <a:rPr lang="es-CL" sz="2800" dirty="0" smtClean="0"/>
                        <a:t> (</a:t>
                      </a:r>
                      <a:r>
                        <a:rPr lang="en-US" sz="2800" dirty="0" err="1" smtClean="0"/>
                        <a:t>fugitivo</a:t>
                      </a:r>
                      <a:r>
                        <a:rPr lang="en-US" sz="2800" dirty="0"/>
                        <a:t>, </a:t>
                      </a:r>
                      <a:r>
                        <a:rPr lang="en-US" sz="2800" dirty="0" err="1"/>
                        <a:t>pasajero</a:t>
                      </a:r>
                      <a:r>
                        <a:rPr lang="en-US" sz="2800" dirty="0"/>
                        <a:t>)</a:t>
                      </a: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00"/>
                    </a:solidFill>
                  </a:tcPr>
                </a:tc>
                <a:extLst>
                  <a:ext uri="{0D108BD9-81ED-4DB2-BD59-A6C34878D82A}">
                    <a16:rowId xmlns:a16="http://schemas.microsoft.com/office/drawing/2014/main" val="3101523205"/>
                  </a:ext>
                </a:extLst>
              </a:tr>
              <a:tr h="610077">
                <a:tc>
                  <a:txBody>
                    <a:bodyPr/>
                    <a:lstStyle/>
                    <a:p>
                      <a:pPr algn="ctr" fontAlgn="base"/>
                      <a:r>
                        <a:rPr lang="en-US" sz="2800" dirty="0" err="1" smtClean="0">
                          <a:solidFill>
                            <a:schemeClr val="bg1"/>
                          </a:solidFill>
                        </a:rPr>
                        <a:t>Mejuyael</a:t>
                      </a:r>
                      <a:r>
                        <a:rPr lang="en-US" sz="2800" dirty="0" smtClean="0">
                          <a:solidFill>
                            <a:schemeClr val="bg1"/>
                          </a:solidFill>
                        </a:rPr>
                        <a:t>=</a:t>
                      </a:r>
                      <a:r>
                        <a:rPr lang="en-US" sz="2800" dirty="0">
                          <a:solidFill>
                            <a:schemeClr val="bg1"/>
                          </a:solidFill>
                        </a:rPr>
                        <a:t> </a:t>
                      </a:r>
                      <a:r>
                        <a:rPr lang="he-IL" sz="2800" dirty="0">
                          <a:solidFill>
                            <a:schemeClr val="bg1"/>
                          </a:solidFill>
                        </a:rPr>
                        <a:t>מְחוּיָאֵל </a:t>
                      </a:r>
                      <a:r>
                        <a:rPr lang="es-CL" sz="2800" dirty="0" smtClean="0">
                          <a:solidFill>
                            <a:schemeClr val="bg1"/>
                          </a:solidFill>
                        </a:rPr>
                        <a:t> (</a:t>
                      </a:r>
                      <a:r>
                        <a:rPr lang="en-US" sz="2800" dirty="0" err="1" smtClean="0">
                          <a:solidFill>
                            <a:schemeClr val="bg1"/>
                          </a:solidFill>
                        </a:rPr>
                        <a:t>golpeado</a:t>
                      </a:r>
                      <a:r>
                        <a:rPr lang="en-US" sz="2800" dirty="0" smtClean="0">
                          <a:solidFill>
                            <a:schemeClr val="bg1"/>
                          </a:solidFill>
                        </a:rPr>
                        <a:t> </a:t>
                      </a:r>
                      <a:r>
                        <a:rPr lang="en-US" sz="2800" dirty="0" err="1">
                          <a:solidFill>
                            <a:schemeClr val="bg1"/>
                          </a:solidFill>
                        </a:rPr>
                        <a:t>por</a:t>
                      </a:r>
                      <a:r>
                        <a:rPr lang="en-US" sz="2800" dirty="0">
                          <a:solidFill>
                            <a:schemeClr val="bg1"/>
                          </a:solidFill>
                        </a:rPr>
                        <a:t> Dios</a:t>
                      </a:r>
                      <a:r>
                        <a:rPr lang="en-US" sz="2800" dirty="0"/>
                        <a:t>)</a:t>
                      </a: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156960313"/>
                  </a:ext>
                </a:extLst>
              </a:tr>
              <a:tr h="610077">
                <a:tc>
                  <a:txBody>
                    <a:bodyPr/>
                    <a:lstStyle/>
                    <a:p>
                      <a:pPr algn="ctr" fontAlgn="base"/>
                      <a:r>
                        <a:rPr lang="en-US" sz="2800" dirty="0" err="1" smtClean="0"/>
                        <a:t>Metusael</a:t>
                      </a:r>
                      <a:r>
                        <a:rPr lang="en-US" sz="2800" dirty="0" smtClean="0"/>
                        <a:t>=</a:t>
                      </a:r>
                      <a:r>
                        <a:rPr lang="en-US" sz="2800" dirty="0"/>
                        <a:t> </a:t>
                      </a:r>
                      <a:r>
                        <a:rPr lang="he-IL" sz="2800" dirty="0" smtClean="0"/>
                        <a:t>מְתוּשָׁאֵל </a:t>
                      </a:r>
                      <a:r>
                        <a:rPr lang="es-CL" sz="2800" dirty="0" smtClean="0"/>
                        <a:t> (</a:t>
                      </a:r>
                      <a:r>
                        <a:rPr lang="en-US" sz="2800" dirty="0" smtClean="0"/>
                        <a:t>Dios </a:t>
                      </a:r>
                      <a:r>
                        <a:rPr lang="en-US" sz="2800" dirty="0" err="1"/>
                        <a:t>está</a:t>
                      </a:r>
                      <a:r>
                        <a:rPr lang="en-US" sz="2800" dirty="0"/>
                        <a:t> </a:t>
                      </a:r>
                      <a:r>
                        <a:rPr lang="en-US" sz="2800" dirty="0" err="1"/>
                        <a:t>muerto</a:t>
                      </a:r>
                      <a:r>
                        <a:rPr lang="en-US" sz="2800" dirty="0"/>
                        <a:t>)</a:t>
                      </a: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4"/>
                    </a:solidFill>
                  </a:tcPr>
                </a:tc>
                <a:extLst>
                  <a:ext uri="{0D108BD9-81ED-4DB2-BD59-A6C34878D82A}">
                    <a16:rowId xmlns:a16="http://schemas.microsoft.com/office/drawing/2014/main" val="320710451"/>
                  </a:ext>
                </a:extLst>
              </a:tr>
              <a:tr h="610077">
                <a:tc>
                  <a:txBody>
                    <a:bodyPr/>
                    <a:lstStyle/>
                    <a:p>
                      <a:pPr algn="ctr" fontAlgn="base"/>
                      <a:r>
                        <a:rPr lang="en-US" sz="2800" dirty="0" err="1" smtClean="0"/>
                        <a:t>Lamec</a:t>
                      </a:r>
                      <a:r>
                        <a:rPr lang="en-US" sz="2800" dirty="0" smtClean="0"/>
                        <a:t>=</a:t>
                      </a:r>
                      <a:r>
                        <a:rPr lang="en-US" sz="2800" dirty="0"/>
                        <a:t> </a:t>
                      </a:r>
                      <a:r>
                        <a:rPr lang="he-IL" sz="2800" dirty="0"/>
                        <a:t>לֶמֶךְ </a:t>
                      </a:r>
                      <a:r>
                        <a:rPr lang="es-CL" sz="2800" dirty="0" smtClean="0"/>
                        <a:t> (</a:t>
                      </a:r>
                      <a:r>
                        <a:rPr lang="en-US" sz="2800" dirty="0" err="1" smtClean="0"/>
                        <a:t>poderoso</a:t>
                      </a:r>
                      <a:r>
                        <a:rPr lang="en-US" sz="2800" dirty="0"/>
                        <a:t>)</a:t>
                      </a: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7030A0"/>
                    </a:solidFill>
                  </a:tcPr>
                </a:tc>
                <a:extLst>
                  <a:ext uri="{0D108BD9-81ED-4DB2-BD59-A6C34878D82A}">
                    <a16:rowId xmlns:a16="http://schemas.microsoft.com/office/drawing/2014/main" val="725164749"/>
                  </a:ext>
                </a:extLst>
              </a:tr>
              <a:tr h="610077">
                <a:tc>
                  <a:txBody>
                    <a:bodyPr/>
                    <a:lstStyle/>
                    <a:p>
                      <a:pPr algn="ctr" fontAlgn="base"/>
                      <a:r>
                        <a:rPr lang="en-US" sz="2800" dirty="0" err="1" smtClean="0"/>
                        <a:t>Jabal</a:t>
                      </a:r>
                      <a:r>
                        <a:rPr lang="en-US" sz="2800" dirty="0" smtClean="0"/>
                        <a:t>=</a:t>
                      </a:r>
                      <a:r>
                        <a:rPr lang="en-US" sz="2800" dirty="0"/>
                        <a:t> </a:t>
                      </a:r>
                      <a:r>
                        <a:rPr lang="he-IL" sz="2800" dirty="0"/>
                        <a:t>יָבָל </a:t>
                      </a:r>
                      <a:r>
                        <a:rPr lang="es-CL" sz="2800" dirty="0" smtClean="0"/>
                        <a:t> (</a:t>
                      </a:r>
                      <a:r>
                        <a:rPr lang="en-US" sz="2800" dirty="0" err="1" smtClean="0"/>
                        <a:t>corriente</a:t>
                      </a:r>
                      <a:r>
                        <a:rPr lang="en-US" sz="2800" dirty="0" smtClean="0"/>
                        <a:t> </a:t>
                      </a:r>
                      <a:r>
                        <a:rPr lang="en-US" sz="2800" dirty="0"/>
                        <a:t>de </a:t>
                      </a:r>
                      <a:r>
                        <a:rPr lang="en-US" sz="2800" dirty="0" err="1"/>
                        <a:t>agua</a:t>
                      </a:r>
                      <a:r>
                        <a:rPr lang="en-US" sz="2800" dirty="0"/>
                        <a:t>)</a:t>
                      </a: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0000"/>
                    </a:solidFill>
                  </a:tcPr>
                </a:tc>
                <a:extLst>
                  <a:ext uri="{0D108BD9-81ED-4DB2-BD59-A6C34878D82A}">
                    <a16:rowId xmlns:a16="http://schemas.microsoft.com/office/drawing/2014/main" val="3321645552"/>
                  </a:ext>
                </a:extLst>
              </a:tr>
              <a:tr h="610077">
                <a:tc>
                  <a:txBody>
                    <a:bodyPr/>
                    <a:lstStyle/>
                    <a:p>
                      <a:pPr algn="ctr" fontAlgn="base"/>
                      <a:r>
                        <a:rPr lang="en-US" sz="2800" dirty="0"/>
                        <a:t>Tubal </a:t>
                      </a:r>
                      <a:r>
                        <a:rPr lang="en-US" sz="2800" dirty="0" err="1" smtClean="0"/>
                        <a:t>Caín</a:t>
                      </a:r>
                      <a:r>
                        <a:rPr lang="en-US" sz="2800" dirty="0" smtClean="0"/>
                        <a:t>=</a:t>
                      </a:r>
                      <a:r>
                        <a:rPr lang="en-US" sz="2800" dirty="0"/>
                        <a:t> </a:t>
                      </a:r>
                      <a:r>
                        <a:rPr lang="he-IL" sz="2800" dirty="0"/>
                        <a:t>תּוּבַל קַיִן </a:t>
                      </a:r>
                      <a:r>
                        <a:rPr lang="es-CL" sz="2800" dirty="0" smtClean="0"/>
                        <a:t>  (</a:t>
                      </a:r>
                      <a:r>
                        <a:rPr lang="en-US" sz="2800" dirty="0" err="1" smtClean="0"/>
                        <a:t>sacado</a:t>
                      </a:r>
                      <a:r>
                        <a:rPr lang="en-US" sz="2800" dirty="0" smtClean="0"/>
                        <a:t> </a:t>
                      </a:r>
                      <a:r>
                        <a:rPr lang="en-US" sz="2800" dirty="0"/>
                        <a:t>de </a:t>
                      </a:r>
                      <a:r>
                        <a:rPr lang="en-US" sz="2800" dirty="0" err="1"/>
                        <a:t>Caín</a:t>
                      </a:r>
                      <a:r>
                        <a:rPr lang="en-US" sz="2800" dirty="0"/>
                        <a:t>)</a:t>
                      </a:r>
                    </a:p>
                  </a:txBody>
                  <a:tcPr marR="95250" marT="57150" marB="57150" anchor="ctr">
                    <a:lnL>
                      <a:noFill/>
                    </a:lnL>
                    <a:lnR>
                      <a:noFill/>
                    </a:lnR>
                    <a:lnT w="9525" cap="flat" cmpd="sng" algn="ctr">
                      <a:solidFill>
                        <a:srgbClr val="DDDDDD"/>
                      </a:solidFill>
                      <a:prstDash val="solid"/>
                      <a:round/>
                      <a:headEnd type="none" w="med" len="med"/>
                      <a:tailEnd type="none" w="med" len="med"/>
                    </a:lnT>
                    <a:lnB>
                      <a:noFill/>
                    </a:lnB>
                    <a:solidFill>
                      <a:schemeClr val="accent6"/>
                    </a:solidFill>
                  </a:tcPr>
                </a:tc>
                <a:extLst>
                  <a:ext uri="{0D108BD9-81ED-4DB2-BD59-A6C34878D82A}">
                    <a16:rowId xmlns:a16="http://schemas.microsoft.com/office/drawing/2014/main" val="863466775"/>
                  </a:ext>
                </a:extLst>
              </a:tr>
            </a:tbl>
          </a:graphicData>
        </a:graphic>
      </p:graphicFrame>
    </p:spTree>
    <p:extLst>
      <p:ext uri="{BB962C8B-B14F-4D97-AF65-F5344CB8AC3E}">
        <p14:creationId xmlns:p14="http://schemas.microsoft.com/office/powerpoint/2010/main" val="2722147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Picture 2" descr="Resultado de imagen para familia de c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00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bibli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040380" y="1119505"/>
            <a:ext cx="6892290" cy="1325563"/>
          </a:xfrm>
          <a:ln w="38100">
            <a:solidFill>
              <a:schemeClr val="tx1"/>
            </a:solidFill>
          </a:ln>
        </p:spPr>
        <p:txBody>
          <a:bodyPr>
            <a:noAutofit/>
          </a:bodyPr>
          <a:lstStyle/>
          <a:p>
            <a:pPr algn="ctr"/>
            <a:r>
              <a:rPr lang="es-CL" sz="6600" b="1" spc="600" dirty="0" smtClean="0">
                <a:latin typeface="Bodoni MT Condensed" panose="02070606080606020203" pitchFamily="18" charset="0"/>
              </a:rPr>
              <a:t>GENESIS 4:25 - 5:20</a:t>
            </a:r>
            <a:endParaRPr lang="en-US" sz="6600" b="1" spc="600" dirty="0">
              <a:latin typeface="Bodoni MT Condensed" panose="02070606080606020203" pitchFamily="18" charset="0"/>
            </a:endParaRPr>
          </a:p>
        </p:txBody>
      </p:sp>
    </p:spTree>
    <p:extLst>
      <p:ext uri="{BB962C8B-B14F-4D97-AF65-F5344CB8AC3E}">
        <p14:creationId xmlns:p14="http://schemas.microsoft.com/office/powerpoint/2010/main" val="2304028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23338" y="504496"/>
            <a:ext cx="6768662" cy="6353504"/>
          </a:xfrm>
        </p:spPr>
        <p:style>
          <a:lnRef idx="1">
            <a:schemeClr val="accent1"/>
          </a:lnRef>
          <a:fillRef idx="2">
            <a:schemeClr val="accent1"/>
          </a:fillRef>
          <a:effectRef idx="1">
            <a:schemeClr val="accent1"/>
          </a:effectRef>
          <a:fontRef idx="minor">
            <a:schemeClr val="dk1"/>
          </a:fontRef>
        </p:style>
        <p:txBody>
          <a:bodyPr>
            <a:normAutofit/>
          </a:bodyPr>
          <a:lstStyle/>
          <a:p>
            <a:pPr>
              <a:buFont typeface="Wingdings" panose="05000000000000000000" pitchFamily="2" charset="2"/>
              <a:buChar char="Ø"/>
            </a:pPr>
            <a:r>
              <a:rPr lang="es-CL" dirty="0" smtClean="0"/>
              <a:t>Dios había prometido que de Eva saldría su descendencia y el nacimiento de Cristo.</a:t>
            </a:r>
          </a:p>
          <a:p>
            <a:pPr>
              <a:buFont typeface="Wingdings" panose="05000000000000000000" pitchFamily="2" charset="2"/>
              <a:buChar char="Ø"/>
            </a:pPr>
            <a:r>
              <a:rPr lang="es-CL" dirty="0" smtClean="0"/>
              <a:t>Set significa “Dios ha dado en lugar de Abel”.</a:t>
            </a:r>
          </a:p>
          <a:p>
            <a:pPr>
              <a:buFont typeface="Wingdings" panose="05000000000000000000" pitchFamily="2" charset="2"/>
              <a:buChar char="Ø"/>
            </a:pPr>
            <a:r>
              <a:rPr lang="es-CL" dirty="0" smtClean="0"/>
              <a:t>Los hombres empezaron a invocar el nombre de jehová.</a:t>
            </a:r>
          </a:p>
          <a:p>
            <a:pPr>
              <a:buFont typeface="Wingdings" panose="05000000000000000000" pitchFamily="2" charset="2"/>
              <a:buChar char="Ø"/>
            </a:pPr>
            <a:r>
              <a:rPr lang="es-CL" dirty="0" smtClean="0"/>
              <a:t>Adán vivió 930 años. (hijos e hijas).</a:t>
            </a:r>
          </a:p>
          <a:p>
            <a:pPr>
              <a:buFont typeface="Wingdings" panose="05000000000000000000" pitchFamily="2" charset="2"/>
              <a:buChar char="Ø"/>
            </a:pPr>
            <a:r>
              <a:rPr lang="es-CL" dirty="0" smtClean="0"/>
              <a:t>Cuando nació set ya había mucha gente.</a:t>
            </a:r>
          </a:p>
          <a:p>
            <a:pPr>
              <a:buFont typeface="Wingdings" panose="05000000000000000000" pitchFamily="2" charset="2"/>
              <a:buChar char="Ø"/>
            </a:pPr>
            <a:r>
              <a:rPr lang="es-CL" dirty="0" smtClean="0"/>
              <a:t>Piensen cuanto puede avanzar la raza humana en 1000 años.</a:t>
            </a:r>
          </a:p>
          <a:p>
            <a:pPr>
              <a:buFont typeface="Wingdings" panose="05000000000000000000" pitchFamily="2" charset="2"/>
              <a:buChar char="Ø"/>
            </a:pPr>
            <a:r>
              <a:rPr lang="es-CL" dirty="0" smtClean="0"/>
              <a:t>¿Que es el deterioro Genético?</a:t>
            </a:r>
          </a:p>
          <a:p>
            <a:pPr>
              <a:buFont typeface="Wingdings" panose="05000000000000000000" pitchFamily="2" charset="2"/>
              <a:buChar char="Ø"/>
            </a:pPr>
            <a:r>
              <a:rPr lang="es-CL" dirty="0" smtClean="0"/>
              <a:t>¿Por qué El diluvio causo tantos problemas en la vida del hombre?.</a:t>
            </a:r>
          </a:p>
        </p:txBody>
      </p:sp>
      <p:sp>
        <p:nvSpPr>
          <p:cNvPr id="4" name="Título 1"/>
          <p:cNvSpPr txBox="1">
            <a:spLocks/>
          </p:cNvSpPr>
          <p:nvPr/>
        </p:nvSpPr>
        <p:spPr>
          <a:xfrm>
            <a:off x="0" y="-1"/>
            <a:ext cx="12192000" cy="504497"/>
          </a:xfrm>
          <a:prstGeom prst="rect">
            <a:avLst/>
          </a:prstGeom>
          <a:solidFill>
            <a:srgbClr val="002060"/>
          </a:solidFill>
          <a:ln w="28575" cap="flat" cmpd="sng" algn="ctr">
            <a:solidFill>
              <a:schemeClr val="tx1"/>
            </a:solidFill>
            <a:prstDash val="solid"/>
            <a:miter lim="800000"/>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CL" sz="4000" dirty="0">
                <a:solidFill>
                  <a:schemeClr val="accent2"/>
                </a:solidFill>
                <a:latin typeface="Calligraphic" pitchFamily="2" charset="0"/>
              </a:rPr>
              <a:t>2</a:t>
            </a:r>
            <a:r>
              <a:rPr lang="es-CL" sz="4000" dirty="0" smtClean="0">
                <a:solidFill>
                  <a:schemeClr val="accent2"/>
                </a:solidFill>
                <a:latin typeface="Calligraphic" pitchFamily="2" charset="0"/>
              </a:rPr>
              <a:t>) </a:t>
            </a:r>
            <a:r>
              <a:rPr lang="es-CL" sz="4000" dirty="0" smtClean="0">
                <a:solidFill>
                  <a:srgbClr val="92D050"/>
                </a:solidFill>
                <a:latin typeface="Calligraphic" pitchFamily="2" charset="0"/>
              </a:rPr>
              <a:t>El Nacimiento De Set Y Su Familia.</a:t>
            </a:r>
            <a:endParaRPr lang="en-US" sz="4000" dirty="0">
              <a:solidFill>
                <a:srgbClr val="92D050"/>
              </a:solidFill>
              <a:latin typeface="Calligraphic" pitchFamily="2" charset="0"/>
            </a:endParaRPr>
          </a:p>
        </p:txBody>
      </p:sp>
      <p:pic>
        <p:nvPicPr>
          <p:cNvPr id="7" name="Imagen 6"/>
          <p:cNvPicPr>
            <a:picLocks noChangeAspect="1"/>
          </p:cNvPicPr>
          <p:nvPr/>
        </p:nvPicPr>
        <p:blipFill>
          <a:blip r:embed="rId2"/>
          <a:stretch>
            <a:fillRect/>
          </a:stretch>
        </p:blipFill>
        <p:spPr>
          <a:xfrm>
            <a:off x="0" y="536027"/>
            <a:ext cx="5423338" cy="6321973"/>
          </a:xfrm>
          <a:prstGeom prst="rect">
            <a:avLst/>
          </a:prstGeom>
        </p:spPr>
      </p:pic>
    </p:spTree>
    <p:extLst>
      <p:ext uri="{BB962C8B-B14F-4D97-AF65-F5344CB8AC3E}">
        <p14:creationId xmlns:p14="http://schemas.microsoft.com/office/powerpoint/2010/main" val="212074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055495" y="216535"/>
            <a:ext cx="7669530" cy="903605"/>
          </a:xfrm>
          <a:solidFill>
            <a:schemeClr val="accent2">
              <a:lumMod val="50000"/>
            </a:schemeClr>
          </a:solidFill>
          <a:ln w="19050">
            <a:solidFill>
              <a:schemeClr val="tx1"/>
            </a:solidFill>
          </a:ln>
        </p:spPr>
        <p:txBody>
          <a:bodyPr/>
          <a:lstStyle/>
          <a:p>
            <a:pPr algn="ctr"/>
            <a:r>
              <a:rPr lang="es-CL" b="1" dirty="0" smtClean="0">
                <a:solidFill>
                  <a:schemeClr val="bg1"/>
                </a:solidFill>
                <a:latin typeface="AcmeFont" pitchFamily="2" charset="0"/>
              </a:rPr>
              <a:t>DETERIORO GENETICO</a:t>
            </a:r>
            <a:endParaRPr lang="en-US" b="1" dirty="0">
              <a:solidFill>
                <a:schemeClr val="bg1"/>
              </a:solidFill>
              <a:latin typeface="AcmeFont" pitchFamily="2" charset="0"/>
            </a:endParaRPr>
          </a:p>
        </p:txBody>
      </p:sp>
      <p:sp>
        <p:nvSpPr>
          <p:cNvPr id="3" name="Marcador de contenido 2"/>
          <p:cNvSpPr>
            <a:spLocks noGrp="1"/>
          </p:cNvSpPr>
          <p:nvPr>
            <p:ph idx="1"/>
          </p:nvPr>
        </p:nvSpPr>
        <p:spPr>
          <a:xfrm>
            <a:off x="102870" y="1257300"/>
            <a:ext cx="11910060" cy="5452110"/>
          </a:xfrm>
          <a:solidFill>
            <a:schemeClr val="bg1"/>
          </a:solidFill>
        </p:spPr>
        <p:txBody>
          <a:bodyPr/>
          <a:lstStyle/>
          <a:p>
            <a:pPr marL="514350" indent="-514350">
              <a:buFont typeface="+mj-lt"/>
              <a:buAutoNum type="arabicPeriod"/>
            </a:pPr>
            <a:r>
              <a:rPr lang="es-CL" dirty="0" smtClean="0"/>
              <a:t>CONTAMINACION AMBIENTAL Y TECNOLOGIAS DE MANIPULACION DEL GENOMA HUMANO.</a:t>
            </a:r>
          </a:p>
          <a:p>
            <a:pPr marL="514350" indent="-514350">
              <a:buFont typeface="+mj-lt"/>
              <a:buAutoNum type="arabicPeriod"/>
            </a:pPr>
            <a:r>
              <a:rPr lang="es-CL" dirty="0" smtClean="0"/>
              <a:t>“GENOTOXICO”= AGENTE CAPAZ DE PRODUCIR DAÑOS EN EL MATERIAL GENETICO. (FARMACOS, TECNOLOGIAS,RADIACION ELECTROMAGNETICA)</a:t>
            </a:r>
          </a:p>
          <a:p>
            <a:pPr marL="514350" indent="-514350">
              <a:buFont typeface="+mj-lt"/>
              <a:buAutoNum type="arabicPeriod"/>
            </a:pPr>
            <a:r>
              <a:rPr lang="es-ES" dirty="0"/>
              <a:t>Ahora es verdad que entre los hijos de una unión entre un hermano y hermana existe mayor riesgo de que nazcan con deformidades. De hecho, mientras más cercana sea la relación de parentesco entre la pareja, mayor será la probabilidad de que sus descendientes sean deformes. Cualquier persona puede entender fácilmente esto sin necesidad de entrar en detalles técnicos</a:t>
            </a:r>
            <a:r>
              <a:rPr lang="es-ES" dirty="0" smtClean="0"/>
              <a:t>.</a:t>
            </a:r>
            <a:endParaRPr lang="en-US" dirty="0" smtClean="0"/>
          </a:p>
          <a:p>
            <a:pPr marL="514350" indent="-514350">
              <a:buFont typeface="+mj-lt"/>
              <a:buAutoNum type="arabicPeriod"/>
            </a:pPr>
            <a:r>
              <a:rPr lang="es-ES" dirty="0" smtClean="0"/>
              <a:t>LOS GENES SE MANIPULAN, PERO CON MAS FRECUENCIA SE DAÑAN.</a:t>
            </a:r>
          </a:p>
          <a:p>
            <a:pPr marL="514350" indent="-514350">
              <a:buFont typeface="+mj-lt"/>
              <a:buAutoNum type="arabicPeriod"/>
            </a:pPr>
            <a:r>
              <a:rPr lang="es-ES" dirty="0" smtClean="0"/>
              <a:t>MONSANTO</a:t>
            </a:r>
            <a:r>
              <a:rPr lang="es-ES" dirty="0" smtClean="0"/>
              <a:t>. (CANCER CELULAS).</a:t>
            </a:r>
          </a:p>
        </p:txBody>
      </p:sp>
    </p:spTree>
    <p:extLst>
      <p:ext uri="{BB962C8B-B14F-4D97-AF65-F5344CB8AC3E}">
        <p14:creationId xmlns:p14="http://schemas.microsoft.com/office/powerpoint/2010/main" val="1268118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27650" name="Picture 2" descr="Resultado de imagen para deterioro genet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778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Mutacion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77840" y="0"/>
            <a:ext cx="66141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413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5602" name="Picture 2" descr="6 Vivió Set ciento cinco años, y engendró aEnós.7 Y vivió Set, después que engendró a Enós,ochocientos siete años, y e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75670" y="6457950"/>
            <a:ext cx="982980"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160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4578" name="Picture 2" descr="4 Y fueron los días de Adándespués que engendró a Set,ochocientos años, y engendróhijos e hijas.5 Y fueron todos los día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835640" y="6423660"/>
            <a:ext cx="1234440" cy="32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939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2290" name="Picture 2" descr="EnósEnós significa&quot;aquel que es  frágil&quot;.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949940" y="6332220"/>
            <a:ext cx="1242060" cy="445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232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92175"/>
          </a:xfrm>
          <a:blipFill>
            <a:blip r:embed="rId3"/>
            <a:tile tx="0" ty="0" sx="100000" sy="100000" flip="none" algn="tl"/>
          </a:blipFill>
        </p:spPr>
        <p:txBody>
          <a:bodyPr/>
          <a:lstStyle/>
          <a:p>
            <a:pPr marL="571500" indent="-571500" algn="ctr">
              <a:buFont typeface="Wingdings" panose="05000000000000000000" pitchFamily="2" charset="2"/>
              <a:buChar char="Ø"/>
            </a:pPr>
            <a:r>
              <a:rPr lang="es-CL" dirty="0" smtClean="0">
                <a:latin typeface="Arial Black" panose="020B0A04020102020204" pitchFamily="34" charset="0"/>
              </a:rPr>
              <a:t>LINAJE DE SET</a:t>
            </a:r>
            <a:endParaRPr lang="en-US" dirty="0">
              <a:latin typeface="Arial Black" panose="020B0A040201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910371926"/>
              </p:ext>
            </p:extLst>
          </p:nvPr>
        </p:nvGraphicFramePr>
        <p:xfrm>
          <a:off x="1268730" y="1367307"/>
          <a:ext cx="9486900" cy="5387823"/>
        </p:xfrm>
        <a:graphic>
          <a:graphicData uri="http://schemas.openxmlformats.org/drawingml/2006/table">
            <a:tbl>
              <a:tblPr/>
              <a:tblGrid>
                <a:gridCol w="9486900">
                  <a:extLst>
                    <a:ext uri="{9D8B030D-6E8A-4147-A177-3AD203B41FA5}">
                      <a16:colId xmlns:a16="http://schemas.microsoft.com/office/drawing/2014/main" val="1477788168"/>
                    </a:ext>
                  </a:extLst>
                </a:gridCol>
              </a:tblGrid>
              <a:tr h="598647">
                <a:tc>
                  <a:txBody>
                    <a:bodyPr/>
                    <a:lstStyle/>
                    <a:p>
                      <a:pPr algn="ctr" fontAlgn="base"/>
                      <a:r>
                        <a:rPr lang="en-US" sz="2400" b="1" dirty="0" smtClean="0">
                          <a:effectLst/>
                          <a:latin typeface="inherit"/>
                        </a:rPr>
                        <a:t>Set= </a:t>
                      </a:r>
                      <a:r>
                        <a:rPr lang="he-IL" sz="2400" b="1" dirty="0">
                          <a:effectLst/>
                          <a:latin typeface="inherit"/>
                        </a:rPr>
                        <a:t>שֵׁת </a:t>
                      </a:r>
                      <a:r>
                        <a:rPr lang="en-US" sz="2400" b="1" dirty="0" smtClean="0">
                          <a:effectLst/>
                          <a:latin typeface="inherit"/>
                        </a:rPr>
                        <a:t>lit</a:t>
                      </a:r>
                      <a:r>
                        <a:rPr lang="en-US" sz="2400" b="1" dirty="0">
                          <a:effectLst/>
                          <a:latin typeface="inherit"/>
                        </a:rPr>
                        <a:t>. </a:t>
                      </a:r>
                      <a:r>
                        <a:rPr lang="en-US" sz="2400" b="1" dirty="0" smtClean="0">
                          <a:effectLst/>
                          <a:latin typeface="inherit"/>
                        </a:rPr>
                        <a:t>(</a:t>
                      </a:r>
                      <a:r>
                        <a:rPr lang="en-US" sz="2400" b="1" dirty="0" err="1" smtClean="0">
                          <a:effectLst/>
                          <a:latin typeface="inherit"/>
                        </a:rPr>
                        <a:t>compensación</a:t>
                      </a:r>
                      <a:r>
                        <a:rPr lang="en-US" sz="2400" b="1" dirty="0">
                          <a:effectLst/>
                          <a:latin typeface="inherit"/>
                        </a:rPr>
                        <a:t>)</a:t>
                      </a:r>
                      <a:endParaRPr lang="en-US" sz="2400" b="0" dirty="0">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0B0F0"/>
                    </a:solidFill>
                  </a:tcPr>
                </a:tc>
                <a:extLst>
                  <a:ext uri="{0D108BD9-81ED-4DB2-BD59-A6C34878D82A}">
                    <a16:rowId xmlns:a16="http://schemas.microsoft.com/office/drawing/2014/main" val="3147423258"/>
                  </a:ext>
                </a:extLst>
              </a:tr>
              <a:tr h="598647">
                <a:tc>
                  <a:txBody>
                    <a:bodyPr/>
                    <a:lstStyle/>
                    <a:p>
                      <a:pPr algn="ctr" fontAlgn="base"/>
                      <a:r>
                        <a:rPr lang="en-US" sz="2400" b="1" dirty="0" err="1" smtClean="0">
                          <a:effectLst/>
                          <a:latin typeface="inherit"/>
                        </a:rPr>
                        <a:t>Enós</a:t>
                      </a:r>
                      <a:r>
                        <a:rPr lang="en-US" sz="2400" b="1" dirty="0" smtClean="0">
                          <a:effectLst/>
                          <a:latin typeface="inherit"/>
                        </a:rPr>
                        <a:t>= </a:t>
                      </a:r>
                      <a:r>
                        <a:rPr lang="he-IL" sz="2400" b="1" dirty="0">
                          <a:effectLst/>
                          <a:latin typeface="inherit"/>
                        </a:rPr>
                        <a:t>אֱנוֹשׁ </a:t>
                      </a:r>
                      <a:r>
                        <a:rPr lang="es-CL" sz="2400" b="1" dirty="0" smtClean="0">
                          <a:effectLst/>
                          <a:latin typeface="inherit"/>
                        </a:rPr>
                        <a:t> (</a:t>
                      </a:r>
                      <a:r>
                        <a:rPr lang="en-US" sz="2400" b="1" dirty="0" smtClean="0">
                          <a:effectLst/>
                          <a:latin typeface="inherit"/>
                        </a:rPr>
                        <a:t>hombre</a:t>
                      </a:r>
                      <a:r>
                        <a:rPr lang="en-US" sz="2400" b="1" dirty="0">
                          <a:effectLst/>
                          <a:latin typeface="inherit"/>
                        </a:rPr>
                        <a:t>)</a:t>
                      </a:r>
                      <a:endParaRPr lang="en-US" sz="2400" b="0" dirty="0">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0B0F0"/>
                    </a:solidFill>
                  </a:tcPr>
                </a:tc>
                <a:extLst>
                  <a:ext uri="{0D108BD9-81ED-4DB2-BD59-A6C34878D82A}">
                    <a16:rowId xmlns:a16="http://schemas.microsoft.com/office/drawing/2014/main" val="769329997"/>
                  </a:ext>
                </a:extLst>
              </a:tr>
              <a:tr h="598647">
                <a:tc>
                  <a:txBody>
                    <a:bodyPr/>
                    <a:lstStyle/>
                    <a:p>
                      <a:pPr algn="ctr" fontAlgn="base"/>
                      <a:r>
                        <a:rPr lang="en-US" sz="2400" b="1" dirty="0" err="1" smtClean="0">
                          <a:solidFill>
                            <a:schemeClr val="bg1"/>
                          </a:solidFill>
                          <a:effectLst/>
                          <a:latin typeface="inherit"/>
                        </a:rPr>
                        <a:t>Cainán</a:t>
                      </a:r>
                      <a:r>
                        <a:rPr lang="en-US" sz="2400" b="1" dirty="0" smtClean="0">
                          <a:solidFill>
                            <a:schemeClr val="bg1"/>
                          </a:solidFill>
                          <a:effectLst/>
                          <a:latin typeface="inherit"/>
                        </a:rPr>
                        <a:t>= </a:t>
                      </a:r>
                      <a:r>
                        <a:rPr lang="he-IL" sz="2400" b="1" dirty="0">
                          <a:solidFill>
                            <a:schemeClr val="bg1"/>
                          </a:solidFill>
                          <a:effectLst/>
                          <a:latin typeface="inherit"/>
                        </a:rPr>
                        <a:t>קֵינָן </a:t>
                      </a:r>
                      <a:r>
                        <a:rPr lang="es-CL" sz="2400" b="1" dirty="0" smtClean="0">
                          <a:solidFill>
                            <a:schemeClr val="bg1"/>
                          </a:solidFill>
                          <a:effectLst/>
                          <a:latin typeface="inherit"/>
                        </a:rPr>
                        <a:t> (</a:t>
                      </a:r>
                      <a:r>
                        <a:rPr lang="en-US" sz="2400" b="1" dirty="0" err="1" smtClean="0">
                          <a:solidFill>
                            <a:schemeClr val="bg1"/>
                          </a:solidFill>
                          <a:effectLst/>
                          <a:latin typeface="inherit"/>
                        </a:rPr>
                        <a:t>posesión</a:t>
                      </a:r>
                      <a:r>
                        <a:rPr lang="en-US" sz="2400" b="1" dirty="0">
                          <a:solidFill>
                            <a:schemeClr val="bg1"/>
                          </a:solidFill>
                          <a:effectLst/>
                          <a:latin typeface="inherit"/>
                        </a:rPr>
                        <a:t>)</a:t>
                      </a:r>
                      <a:endParaRPr lang="en-US" sz="2400" b="0" dirty="0">
                        <a:solidFill>
                          <a:schemeClr val="bg1"/>
                        </a:solidFill>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02060"/>
                    </a:solidFill>
                  </a:tcPr>
                </a:tc>
                <a:extLst>
                  <a:ext uri="{0D108BD9-81ED-4DB2-BD59-A6C34878D82A}">
                    <a16:rowId xmlns:a16="http://schemas.microsoft.com/office/drawing/2014/main" val="2128685619"/>
                  </a:ext>
                </a:extLst>
              </a:tr>
              <a:tr h="598647">
                <a:tc>
                  <a:txBody>
                    <a:bodyPr/>
                    <a:lstStyle/>
                    <a:p>
                      <a:pPr algn="ctr" fontAlgn="base"/>
                      <a:r>
                        <a:rPr lang="en-US" sz="2400" b="1" dirty="0" err="1" smtClean="0">
                          <a:solidFill>
                            <a:schemeClr val="tx1"/>
                          </a:solidFill>
                          <a:effectLst/>
                          <a:latin typeface="inherit"/>
                        </a:rPr>
                        <a:t>Mahalaleel</a:t>
                      </a:r>
                      <a:r>
                        <a:rPr lang="en-US" sz="2400" b="1" dirty="0" smtClean="0">
                          <a:solidFill>
                            <a:schemeClr val="tx1"/>
                          </a:solidFill>
                          <a:effectLst/>
                          <a:latin typeface="inherit"/>
                        </a:rPr>
                        <a:t>=</a:t>
                      </a:r>
                      <a:r>
                        <a:rPr lang="en-US" sz="2400" b="1" dirty="0">
                          <a:solidFill>
                            <a:schemeClr val="tx1"/>
                          </a:solidFill>
                          <a:effectLst/>
                          <a:latin typeface="inherit"/>
                        </a:rPr>
                        <a:t> </a:t>
                      </a:r>
                      <a:r>
                        <a:rPr lang="he-IL" sz="2400" b="1" dirty="0" smtClean="0">
                          <a:solidFill>
                            <a:schemeClr val="tx1"/>
                          </a:solidFill>
                          <a:effectLst/>
                          <a:latin typeface="inherit"/>
                        </a:rPr>
                        <a:t>מַ</a:t>
                      </a:r>
                      <a:r>
                        <a:rPr lang="es-CL" sz="2400" b="1" dirty="0" smtClean="0">
                          <a:solidFill>
                            <a:schemeClr val="tx1"/>
                          </a:solidFill>
                          <a:effectLst/>
                          <a:latin typeface="inherit"/>
                        </a:rPr>
                        <a:t> </a:t>
                      </a:r>
                      <a:r>
                        <a:rPr lang="he-IL" sz="2400" b="1" dirty="0" smtClean="0">
                          <a:solidFill>
                            <a:schemeClr val="tx1"/>
                          </a:solidFill>
                          <a:effectLst/>
                          <a:latin typeface="inherit"/>
                        </a:rPr>
                        <a:t>הֲלַלְאֵ</a:t>
                      </a:r>
                      <a:r>
                        <a:rPr lang="es-CL" sz="2400" b="1" dirty="0" smtClean="0">
                          <a:solidFill>
                            <a:schemeClr val="tx1"/>
                          </a:solidFill>
                          <a:effectLst/>
                          <a:latin typeface="inherit"/>
                        </a:rPr>
                        <a:t> (</a:t>
                      </a:r>
                      <a:r>
                        <a:rPr lang="en-US" sz="2400" b="1" dirty="0" err="1" smtClean="0">
                          <a:solidFill>
                            <a:schemeClr val="tx1"/>
                          </a:solidFill>
                          <a:effectLst/>
                          <a:latin typeface="inherit"/>
                        </a:rPr>
                        <a:t>adoración</a:t>
                      </a:r>
                      <a:r>
                        <a:rPr lang="en-US" sz="2400" b="1" dirty="0" smtClean="0">
                          <a:solidFill>
                            <a:schemeClr val="tx1"/>
                          </a:solidFill>
                          <a:effectLst/>
                          <a:latin typeface="inherit"/>
                        </a:rPr>
                        <a:t> </a:t>
                      </a:r>
                      <a:r>
                        <a:rPr lang="en-US" sz="2400" b="1" dirty="0">
                          <a:solidFill>
                            <a:schemeClr val="tx1"/>
                          </a:solidFill>
                          <a:effectLst/>
                          <a:latin typeface="inherit"/>
                        </a:rPr>
                        <a:t>de Dios)</a:t>
                      </a:r>
                      <a:endParaRPr lang="en-US" sz="2400" b="0" dirty="0">
                        <a:solidFill>
                          <a:schemeClr val="tx1"/>
                        </a:solidFill>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00"/>
                    </a:solidFill>
                  </a:tcPr>
                </a:tc>
                <a:extLst>
                  <a:ext uri="{0D108BD9-81ED-4DB2-BD59-A6C34878D82A}">
                    <a16:rowId xmlns:a16="http://schemas.microsoft.com/office/drawing/2014/main" val="3101523205"/>
                  </a:ext>
                </a:extLst>
              </a:tr>
              <a:tr h="598647">
                <a:tc>
                  <a:txBody>
                    <a:bodyPr/>
                    <a:lstStyle/>
                    <a:p>
                      <a:pPr algn="ctr" fontAlgn="base"/>
                      <a:r>
                        <a:rPr lang="en-US" sz="2400" b="1" dirty="0" smtClean="0">
                          <a:solidFill>
                            <a:schemeClr val="bg1"/>
                          </a:solidFill>
                          <a:effectLst/>
                          <a:latin typeface="inherit"/>
                        </a:rPr>
                        <a:t>Jared=</a:t>
                      </a:r>
                      <a:r>
                        <a:rPr lang="en-US" sz="2400" b="1" dirty="0">
                          <a:solidFill>
                            <a:schemeClr val="bg1"/>
                          </a:solidFill>
                          <a:effectLst/>
                          <a:latin typeface="inherit"/>
                        </a:rPr>
                        <a:t> </a:t>
                      </a:r>
                      <a:r>
                        <a:rPr lang="he-IL" sz="2400" b="1" dirty="0" smtClean="0">
                          <a:solidFill>
                            <a:schemeClr val="bg1"/>
                          </a:solidFill>
                          <a:effectLst/>
                          <a:latin typeface="inherit"/>
                        </a:rPr>
                        <a:t>ֶיֶרד </a:t>
                      </a:r>
                      <a:r>
                        <a:rPr lang="es-CL" sz="2400" b="1" dirty="0" smtClean="0">
                          <a:solidFill>
                            <a:schemeClr val="bg1"/>
                          </a:solidFill>
                          <a:effectLst/>
                          <a:latin typeface="inherit"/>
                        </a:rPr>
                        <a:t>    (</a:t>
                      </a:r>
                      <a:r>
                        <a:rPr lang="en-US" sz="2400" b="1" dirty="0" err="1" smtClean="0">
                          <a:solidFill>
                            <a:schemeClr val="bg1"/>
                          </a:solidFill>
                          <a:effectLst/>
                          <a:latin typeface="inherit"/>
                        </a:rPr>
                        <a:t>descendiente</a:t>
                      </a:r>
                      <a:r>
                        <a:rPr lang="en-US" sz="2400" b="1" dirty="0">
                          <a:solidFill>
                            <a:schemeClr val="bg1"/>
                          </a:solidFill>
                          <a:effectLst/>
                          <a:latin typeface="inherit"/>
                        </a:rPr>
                        <a:t>)</a:t>
                      </a:r>
                      <a:endParaRPr lang="en-US" sz="2400" b="0" dirty="0">
                        <a:solidFill>
                          <a:schemeClr val="bg1"/>
                        </a:solidFill>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156960313"/>
                  </a:ext>
                </a:extLst>
              </a:tr>
              <a:tr h="598647">
                <a:tc>
                  <a:txBody>
                    <a:bodyPr/>
                    <a:lstStyle/>
                    <a:p>
                      <a:pPr algn="ctr" fontAlgn="base"/>
                      <a:r>
                        <a:rPr lang="en-US" sz="2400" b="1" dirty="0" err="1" smtClean="0">
                          <a:effectLst/>
                          <a:latin typeface="inherit"/>
                        </a:rPr>
                        <a:t>Enoc</a:t>
                      </a:r>
                      <a:r>
                        <a:rPr lang="en-US" sz="2400" b="1" dirty="0" smtClean="0">
                          <a:effectLst/>
                          <a:latin typeface="inherit"/>
                        </a:rPr>
                        <a:t>=</a:t>
                      </a:r>
                      <a:r>
                        <a:rPr lang="en-US" sz="2400" b="1" dirty="0">
                          <a:effectLst/>
                          <a:latin typeface="inherit"/>
                        </a:rPr>
                        <a:t> </a:t>
                      </a:r>
                      <a:r>
                        <a:rPr lang="he-IL" sz="2400" b="1" dirty="0">
                          <a:effectLst/>
                          <a:latin typeface="inherit"/>
                        </a:rPr>
                        <a:t>חֲנוֹךְ </a:t>
                      </a:r>
                      <a:r>
                        <a:rPr lang="es-CL" sz="2400" b="1" dirty="0" smtClean="0">
                          <a:effectLst/>
                          <a:latin typeface="inherit"/>
                        </a:rPr>
                        <a:t> (</a:t>
                      </a:r>
                      <a:r>
                        <a:rPr lang="en-US" sz="2400" b="1" dirty="0" err="1" smtClean="0">
                          <a:effectLst/>
                          <a:latin typeface="inherit"/>
                        </a:rPr>
                        <a:t>dedicado</a:t>
                      </a:r>
                      <a:r>
                        <a:rPr lang="en-US" sz="2400" b="1" dirty="0">
                          <a:effectLst/>
                          <a:latin typeface="inherit"/>
                        </a:rPr>
                        <a:t>)</a:t>
                      </a:r>
                      <a:endParaRPr lang="en-US" sz="2400" b="0" dirty="0">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4"/>
                    </a:solidFill>
                  </a:tcPr>
                </a:tc>
                <a:extLst>
                  <a:ext uri="{0D108BD9-81ED-4DB2-BD59-A6C34878D82A}">
                    <a16:rowId xmlns:a16="http://schemas.microsoft.com/office/drawing/2014/main" val="320710451"/>
                  </a:ext>
                </a:extLst>
              </a:tr>
              <a:tr h="598647">
                <a:tc>
                  <a:txBody>
                    <a:bodyPr/>
                    <a:lstStyle/>
                    <a:p>
                      <a:pPr algn="ctr" fontAlgn="base"/>
                      <a:r>
                        <a:rPr lang="en-US" sz="2400" b="1" dirty="0" err="1" smtClean="0">
                          <a:effectLst/>
                          <a:latin typeface="inherit"/>
                        </a:rPr>
                        <a:t>Matusalén</a:t>
                      </a:r>
                      <a:r>
                        <a:rPr lang="en-US" sz="2400" b="1" dirty="0" smtClean="0">
                          <a:effectLst/>
                          <a:latin typeface="inherit"/>
                        </a:rPr>
                        <a:t>=</a:t>
                      </a:r>
                      <a:r>
                        <a:rPr lang="en-US" sz="2400" b="1" dirty="0">
                          <a:effectLst/>
                          <a:latin typeface="inherit"/>
                        </a:rPr>
                        <a:t> </a:t>
                      </a:r>
                      <a:r>
                        <a:rPr lang="he-IL" sz="2400" b="1" dirty="0">
                          <a:effectLst/>
                          <a:latin typeface="inherit"/>
                        </a:rPr>
                        <a:t>ְמתוֶּשַׁלח </a:t>
                      </a:r>
                      <a:r>
                        <a:rPr lang="es-CL" sz="2400" b="1" dirty="0" smtClean="0">
                          <a:effectLst/>
                          <a:latin typeface="inherit"/>
                        </a:rPr>
                        <a:t> (</a:t>
                      </a:r>
                      <a:r>
                        <a:rPr lang="en-US" sz="2400" b="1" dirty="0" smtClean="0">
                          <a:effectLst/>
                          <a:latin typeface="inherit"/>
                        </a:rPr>
                        <a:t>Hombre </a:t>
                      </a:r>
                      <a:r>
                        <a:rPr lang="en-US" sz="2400" b="1" dirty="0">
                          <a:effectLst/>
                          <a:latin typeface="inherit"/>
                        </a:rPr>
                        <a:t>del </a:t>
                      </a:r>
                      <a:r>
                        <a:rPr lang="en-US" sz="2400" b="1" dirty="0" err="1">
                          <a:effectLst/>
                          <a:latin typeface="inherit"/>
                        </a:rPr>
                        <a:t>misil</a:t>
                      </a:r>
                      <a:r>
                        <a:rPr lang="en-US" sz="2400" b="1" dirty="0">
                          <a:effectLst/>
                          <a:latin typeface="inherit"/>
                        </a:rPr>
                        <a:t>, </a:t>
                      </a:r>
                      <a:r>
                        <a:rPr lang="en-US" sz="2400" b="1" dirty="0" err="1">
                          <a:effectLst/>
                          <a:latin typeface="inherit"/>
                        </a:rPr>
                        <a:t>también</a:t>
                      </a:r>
                      <a:r>
                        <a:rPr lang="en-US" sz="2400" b="1" dirty="0">
                          <a:effectLst/>
                          <a:latin typeface="inherit"/>
                        </a:rPr>
                        <a:t> </a:t>
                      </a:r>
                      <a:r>
                        <a:rPr lang="en-US" sz="2400" b="1" dirty="0" err="1">
                          <a:effectLst/>
                          <a:latin typeface="inherit"/>
                        </a:rPr>
                        <a:t>muerte</a:t>
                      </a:r>
                      <a:r>
                        <a:rPr lang="en-US" sz="2400" b="1" dirty="0">
                          <a:effectLst/>
                          <a:latin typeface="inherit"/>
                        </a:rPr>
                        <a:t> </a:t>
                      </a:r>
                      <a:r>
                        <a:rPr lang="en-US" sz="2400" b="1" dirty="0" err="1">
                          <a:effectLst/>
                          <a:latin typeface="inherit"/>
                        </a:rPr>
                        <a:t>enviaré</a:t>
                      </a:r>
                      <a:r>
                        <a:rPr lang="en-US" sz="2400" b="1" dirty="0">
                          <a:effectLst/>
                          <a:latin typeface="inherit"/>
                        </a:rPr>
                        <a:t>)</a:t>
                      </a:r>
                      <a:endParaRPr lang="en-US" sz="2400" b="0" dirty="0">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7030A0"/>
                    </a:solidFill>
                  </a:tcPr>
                </a:tc>
                <a:extLst>
                  <a:ext uri="{0D108BD9-81ED-4DB2-BD59-A6C34878D82A}">
                    <a16:rowId xmlns:a16="http://schemas.microsoft.com/office/drawing/2014/main" val="725164749"/>
                  </a:ext>
                </a:extLst>
              </a:tr>
              <a:tr h="598647">
                <a:tc>
                  <a:txBody>
                    <a:bodyPr/>
                    <a:lstStyle/>
                    <a:p>
                      <a:pPr algn="ctr" fontAlgn="base"/>
                      <a:r>
                        <a:rPr lang="en-US" sz="2400" b="1" dirty="0" err="1" smtClean="0">
                          <a:effectLst/>
                          <a:latin typeface="inherit"/>
                        </a:rPr>
                        <a:t>Lamec</a:t>
                      </a:r>
                      <a:r>
                        <a:rPr lang="en-US" sz="2400" b="1" dirty="0" smtClean="0">
                          <a:effectLst/>
                          <a:latin typeface="inherit"/>
                        </a:rPr>
                        <a:t>=</a:t>
                      </a:r>
                      <a:r>
                        <a:rPr lang="en-US" sz="2400" b="1" dirty="0">
                          <a:effectLst/>
                          <a:latin typeface="inherit"/>
                        </a:rPr>
                        <a:t> </a:t>
                      </a:r>
                      <a:r>
                        <a:rPr lang="he-IL" sz="2400" b="1" dirty="0" smtClean="0">
                          <a:effectLst/>
                          <a:latin typeface="inherit"/>
                        </a:rPr>
                        <a:t>ֶלֶמךּ</a:t>
                      </a:r>
                      <a:r>
                        <a:rPr lang="es-CL" sz="2400" b="1" dirty="0" smtClean="0">
                          <a:effectLst/>
                          <a:latin typeface="inherit"/>
                        </a:rPr>
                        <a:t>(</a:t>
                      </a:r>
                      <a:r>
                        <a:rPr lang="en-US" sz="2400" b="1" dirty="0" err="1" smtClean="0">
                          <a:effectLst/>
                          <a:latin typeface="inherit"/>
                        </a:rPr>
                        <a:t>poderoso</a:t>
                      </a:r>
                      <a:r>
                        <a:rPr lang="en-US" sz="2400" b="1" dirty="0">
                          <a:effectLst/>
                          <a:latin typeface="inherit"/>
                        </a:rPr>
                        <a:t>)</a:t>
                      </a:r>
                      <a:endParaRPr lang="en-US" sz="2400" b="0" dirty="0">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0000"/>
                    </a:solidFill>
                  </a:tcPr>
                </a:tc>
                <a:extLst>
                  <a:ext uri="{0D108BD9-81ED-4DB2-BD59-A6C34878D82A}">
                    <a16:rowId xmlns:a16="http://schemas.microsoft.com/office/drawing/2014/main" val="3321645552"/>
                  </a:ext>
                </a:extLst>
              </a:tr>
              <a:tr h="598647">
                <a:tc>
                  <a:txBody>
                    <a:bodyPr/>
                    <a:lstStyle/>
                    <a:p>
                      <a:pPr algn="ctr" fontAlgn="base"/>
                      <a:r>
                        <a:rPr lang="en-US" sz="2400" b="1" dirty="0" err="1" smtClean="0">
                          <a:effectLst/>
                          <a:latin typeface="inherit"/>
                        </a:rPr>
                        <a:t>Noé</a:t>
                      </a:r>
                      <a:r>
                        <a:rPr lang="en-US" sz="2400" b="1" dirty="0" smtClean="0">
                          <a:effectLst/>
                          <a:latin typeface="inherit"/>
                        </a:rPr>
                        <a:t>=</a:t>
                      </a:r>
                      <a:r>
                        <a:rPr lang="en-US" sz="2400" b="1" dirty="0">
                          <a:effectLst/>
                          <a:latin typeface="inherit"/>
                        </a:rPr>
                        <a:t> </a:t>
                      </a:r>
                      <a:r>
                        <a:rPr lang="he-IL" sz="2400" b="1" dirty="0" smtClean="0">
                          <a:effectLst/>
                          <a:latin typeface="inherit"/>
                        </a:rPr>
                        <a:t>ֹנַח </a:t>
                      </a:r>
                      <a:r>
                        <a:rPr lang="es-CL" sz="2400" b="1" dirty="0" smtClean="0">
                          <a:effectLst/>
                          <a:latin typeface="inherit"/>
                        </a:rPr>
                        <a:t>  (</a:t>
                      </a:r>
                      <a:r>
                        <a:rPr lang="en-US" sz="2400" b="1" dirty="0" err="1" smtClean="0">
                          <a:effectLst/>
                          <a:latin typeface="inherit"/>
                        </a:rPr>
                        <a:t>descanso</a:t>
                      </a:r>
                      <a:r>
                        <a:rPr lang="en-US" sz="2400" b="1" dirty="0">
                          <a:effectLst/>
                          <a:latin typeface="inherit"/>
                        </a:rPr>
                        <a:t>)</a:t>
                      </a:r>
                      <a:endParaRPr lang="en-US" sz="2400" b="0" dirty="0">
                        <a:effectLst/>
                        <a:latin typeface="inherit"/>
                      </a:endParaRPr>
                    </a:p>
                  </a:txBody>
                  <a:tcPr marR="95250" marT="57150" marB="57150" anchor="ctr">
                    <a:lnL>
                      <a:noFill/>
                    </a:lnL>
                    <a:lnR>
                      <a:noFill/>
                    </a:lnR>
                    <a:lnT w="9525" cap="flat" cmpd="sng" algn="ctr">
                      <a:solidFill>
                        <a:srgbClr val="DDDDDD"/>
                      </a:solidFill>
                      <a:prstDash val="solid"/>
                      <a:round/>
                      <a:headEnd type="none" w="med" len="med"/>
                      <a:tailEnd type="none" w="med" len="med"/>
                    </a:lnT>
                    <a:lnB>
                      <a:noFill/>
                    </a:lnB>
                    <a:solidFill>
                      <a:schemeClr val="accent6"/>
                    </a:solidFill>
                  </a:tcPr>
                </a:tc>
                <a:extLst>
                  <a:ext uri="{0D108BD9-81ED-4DB2-BD59-A6C34878D82A}">
                    <a16:rowId xmlns:a16="http://schemas.microsoft.com/office/drawing/2014/main" val="863466775"/>
                  </a:ext>
                </a:extLst>
              </a:tr>
            </a:tbl>
          </a:graphicData>
        </a:graphic>
      </p:graphicFrame>
    </p:spTree>
    <p:extLst>
      <p:ext uri="{BB962C8B-B14F-4D97-AF65-F5344CB8AC3E}">
        <p14:creationId xmlns:p14="http://schemas.microsoft.com/office/powerpoint/2010/main" val="3886696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Subtítulo 2"/>
          <p:cNvSpPr>
            <a:spLocks noGrp="1"/>
          </p:cNvSpPr>
          <p:nvPr>
            <p:ph type="subTitle" idx="1"/>
          </p:nvPr>
        </p:nvSpPr>
        <p:spPr/>
        <p:txBody>
          <a:bodyPr/>
          <a:lstStyle/>
          <a:p>
            <a:endParaRPr lang="en-US"/>
          </a:p>
        </p:txBody>
      </p:sp>
      <p:pic>
        <p:nvPicPr>
          <p:cNvPr id="1026" name="Picture 2" descr="Resultado de imagen para romanos 6::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460"/>
            <a:ext cx="12192000" cy="693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571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0482" name="Picture 2" descr="¿Por qué comenzar a invocar el      nombre de Dios?                            LASCSin Dios nada, con él tod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984230" y="5223510"/>
            <a:ext cx="1108710" cy="582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887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3554" name="Picture 2" descr="El Significado De Invocar Al Señor     La palabra hebrea para &quot;invocar“ significa      primeramente &quot;gritar&quot; o &quot;clamar 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073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a:xfrm>
            <a:off x="838200" y="1731170"/>
            <a:ext cx="10515600" cy="4351338"/>
          </a:xfrm>
        </p:spPr>
        <p:txBody>
          <a:bodyPr/>
          <a:lstStyle/>
          <a:p>
            <a:endParaRPr lang="en-US"/>
          </a:p>
        </p:txBody>
      </p:sp>
      <p:pic>
        <p:nvPicPr>
          <p:cNvPr id="5122" name="Picture 2" descr="Resultado de imagen para GENESIS CAPITULO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445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050" name="Picture 2" descr="Resultado de imagen para descendencia de cain y 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228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6386" name="Picture 2" descr="Resultado de imagen para familia de cain genea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3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979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7410" name="Picture 2" descr="Resultado de imagen para familia de cain genea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71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GENESIS CAPITULO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6427470" y="3268345"/>
            <a:ext cx="3950970" cy="1325563"/>
          </a:xfrm>
        </p:spPr>
        <p:txBody>
          <a:bodyPr/>
          <a:lstStyle/>
          <a:p>
            <a:r>
              <a:rPr lang="es-CL" sz="5400" b="1" dirty="0" smtClean="0">
                <a:solidFill>
                  <a:srgbClr val="660033"/>
                </a:solidFill>
                <a:latin typeface="Commons" pitchFamily="2" charset="0"/>
              </a:rPr>
              <a:t>:</a:t>
            </a:r>
            <a:r>
              <a:rPr lang="es-CL" sz="5400" dirty="0" smtClean="0">
                <a:solidFill>
                  <a:srgbClr val="660033"/>
                </a:solidFill>
                <a:latin typeface="Commons" pitchFamily="2" charset="0"/>
              </a:rPr>
              <a:t>21-24</a:t>
            </a:r>
            <a:endParaRPr lang="en-US" sz="5400" dirty="0">
              <a:solidFill>
                <a:srgbClr val="660033"/>
              </a:solidFill>
              <a:latin typeface="Commons" pitchFamily="2" charset="0"/>
            </a:endParaRPr>
          </a:p>
        </p:txBody>
      </p:sp>
    </p:spTree>
    <p:extLst>
      <p:ext uri="{BB962C8B-B14F-4D97-AF65-F5344CB8AC3E}">
        <p14:creationId xmlns:p14="http://schemas.microsoft.com/office/powerpoint/2010/main" val="34466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768662" y="527077"/>
            <a:ext cx="5423338" cy="6330923"/>
          </a:xfrm>
          <a:prstGeom prst="rect">
            <a:avLst/>
          </a:prstGeom>
        </p:spPr>
      </p:pic>
      <p:sp>
        <p:nvSpPr>
          <p:cNvPr id="3" name="Marcador de contenido 2"/>
          <p:cNvSpPr>
            <a:spLocks noGrp="1"/>
          </p:cNvSpPr>
          <p:nvPr>
            <p:ph idx="1"/>
          </p:nvPr>
        </p:nvSpPr>
        <p:spPr>
          <a:xfrm>
            <a:off x="0" y="504496"/>
            <a:ext cx="6768662" cy="6353504"/>
          </a:xfrm>
        </p:spPr>
        <p:style>
          <a:lnRef idx="1">
            <a:schemeClr val="accent4"/>
          </a:lnRef>
          <a:fillRef idx="2">
            <a:schemeClr val="accent4"/>
          </a:fillRef>
          <a:effectRef idx="1">
            <a:schemeClr val="accent4"/>
          </a:effectRef>
          <a:fontRef idx="minor">
            <a:schemeClr val="dk1"/>
          </a:fontRef>
        </p:style>
        <p:txBody>
          <a:bodyPr/>
          <a:lstStyle/>
          <a:p>
            <a:pPr>
              <a:buFont typeface="Wingdings" panose="05000000000000000000" pitchFamily="2" charset="2"/>
              <a:buChar char="Ø"/>
            </a:pPr>
            <a:r>
              <a:rPr lang="es-CL" dirty="0" smtClean="0"/>
              <a:t>A pesar de la gran diferencia de ambas familias o descendencia. En la genealogía de Set también iba creciendo el pecado.</a:t>
            </a:r>
          </a:p>
          <a:p>
            <a:pPr>
              <a:buFont typeface="Wingdings" panose="05000000000000000000" pitchFamily="2" charset="2"/>
              <a:buChar char="Ø"/>
            </a:pPr>
            <a:r>
              <a:rPr lang="es-CL" dirty="0" smtClean="0"/>
              <a:t>“EL agrada a Dios” = ENOC</a:t>
            </a:r>
          </a:p>
          <a:p>
            <a:pPr>
              <a:buFont typeface="Wingdings" panose="05000000000000000000" pitchFamily="2" charset="2"/>
              <a:buChar char="Ø"/>
            </a:pPr>
            <a:r>
              <a:rPr lang="es-CL" dirty="0" smtClean="0"/>
              <a:t>Enoc conoció lo mas probable a Adán y set.</a:t>
            </a:r>
          </a:p>
          <a:p>
            <a:pPr>
              <a:buFont typeface="Wingdings" panose="05000000000000000000" pitchFamily="2" charset="2"/>
              <a:buChar char="Ø"/>
            </a:pPr>
            <a:r>
              <a:rPr lang="es-CL" dirty="0" smtClean="0"/>
              <a:t>Enoc aprende a agradar a Dios y fue obediente mas que todos los otros.</a:t>
            </a:r>
          </a:p>
          <a:p>
            <a:pPr>
              <a:buFont typeface="Wingdings" panose="05000000000000000000" pitchFamily="2" charset="2"/>
              <a:buChar char="Ø"/>
            </a:pPr>
            <a:r>
              <a:rPr lang="es-CL" dirty="0" smtClean="0"/>
              <a:t>Enoc se casa y tiene un hijo que se llamó </a:t>
            </a:r>
            <a:r>
              <a:rPr lang="es-CL" dirty="0" err="1" smtClean="0"/>
              <a:t>Mathusalem</a:t>
            </a:r>
            <a:r>
              <a:rPr lang="es-CL" dirty="0" smtClean="0"/>
              <a:t>.</a:t>
            </a:r>
          </a:p>
          <a:p>
            <a:pPr>
              <a:buFont typeface="Wingdings" panose="05000000000000000000" pitchFamily="2" charset="2"/>
              <a:buChar char="Ø"/>
            </a:pPr>
            <a:r>
              <a:rPr lang="es-CL" dirty="0" smtClean="0"/>
              <a:t>969 años hombre mas longevo. (¿porque?)</a:t>
            </a:r>
          </a:p>
          <a:p>
            <a:pPr>
              <a:buFont typeface="Wingdings" panose="05000000000000000000" pitchFamily="2" charset="2"/>
              <a:buChar char="Ø"/>
            </a:pPr>
            <a:r>
              <a:rPr lang="es-CL" dirty="0" smtClean="0"/>
              <a:t>La biblia dice que Enoc caminó con Dios.</a:t>
            </a:r>
          </a:p>
          <a:p>
            <a:pPr>
              <a:buFont typeface="Wingdings" panose="05000000000000000000" pitchFamily="2" charset="2"/>
              <a:buChar char="Ø"/>
            </a:pPr>
            <a:r>
              <a:rPr lang="es-CL" dirty="0" smtClean="0"/>
              <a:t>La comunión muy cercana entre Dios y Enoc. (larga vida sin casi nada de pecado).</a:t>
            </a:r>
            <a:endParaRPr lang="en-US" dirty="0"/>
          </a:p>
        </p:txBody>
      </p:sp>
      <p:sp>
        <p:nvSpPr>
          <p:cNvPr id="4" name="Título 1"/>
          <p:cNvSpPr txBox="1">
            <a:spLocks/>
          </p:cNvSpPr>
          <p:nvPr/>
        </p:nvSpPr>
        <p:spPr>
          <a:xfrm>
            <a:off x="0" y="-1"/>
            <a:ext cx="12192000" cy="504497"/>
          </a:xfrm>
          <a:prstGeom prst="rect">
            <a:avLst/>
          </a:prstGeom>
          <a:solidFill>
            <a:srgbClr val="002060"/>
          </a:solidFill>
          <a:ln w="28575" cap="flat" cmpd="sng" algn="ctr">
            <a:solidFill>
              <a:schemeClr val="tx1"/>
            </a:solidFill>
            <a:prstDash val="solid"/>
            <a:miter lim="800000"/>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CL" sz="4000" dirty="0">
                <a:solidFill>
                  <a:schemeClr val="accent2"/>
                </a:solidFill>
                <a:latin typeface="Calligraphic" pitchFamily="2" charset="0"/>
              </a:rPr>
              <a:t>3</a:t>
            </a:r>
            <a:r>
              <a:rPr lang="es-CL" sz="4000" dirty="0" smtClean="0">
                <a:solidFill>
                  <a:schemeClr val="accent2"/>
                </a:solidFill>
                <a:latin typeface="Calligraphic" pitchFamily="2" charset="0"/>
              </a:rPr>
              <a:t>) </a:t>
            </a:r>
            <a:r>
              <a:rPr lang="es-CL" sz="4000" dirty="0" smtClean="0">
                <a:solidFill>
                  <a:srgbClr val="92D050"/>
                </a:solidFill>
                <a:latin typeface="Calligraphic" pitchFamily="2" charset="0"/>
              </a:rPr>
              <a:t>Enoc Camina Con Dios.</a:t>
            </a:r>
            <a:endParaRPr lang="en-US" sz="4000" dirty="0">
              <a:solidFill>
                <a:srgbClr val="92D050"/>
              </a:solidFill>
              <a:latin typeface="Calligraphic" pitchFamily="2" charset="0"/>
            </a:endParaRPr>
          </a:p>
        </p:txBody>
      </p:sp>
      <p:pic>
        <p:nvPicPr>
          <p:cNvPr id="6" name="Imagen 5"/>
          <p:cNvPicPr>
            <a:picLocks noChangeAspect="1"/>
          </p:cNvPicPr>
          <p:nvPr/>
        </p:nvPicPr>
        <p:blipFill>
          <a:blip r:embed="rId3"/>
          <a:stretch>
            <a:fillRect/>
          </a:stretch>
        </p:blipFill>
        <p:spPr>
          <a:xfrm>
            <a:off x="6768662" y="527077"/>
            <a:ext cx="5423338" cy="6371403"/>
          </a:xfrm>
          <a:prstGeom prst="rect">
            <a:avLst/>
          </a:prstGeom>
        </p:spPr>
      </p:pic>
    </p:spTree>
    <p:extLst>
      <p:ext uri="{BB962C8B-B14F-4D97-AF65-F5344CB8AC3E}">
        <p14:creationId xmlns:p14="http://schemas.microsoft.com/office/powerpoint/2010/main" val="40975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8674" name="Picture 2" descr="Etapas en la vida de Enoc (Gn. 5:21-24)      21 Vivió Enoc sesenta y cinco años, y engendró a Matusalén.     22 Y caminó 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915650" y="6446520"/>
            <a:ext cx="1276350" cy="411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346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9698" name="Picture 2" descr="El Rapto de los creyentes (Iglesia)(1 Tesalonicenses 4:16-17)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75670" y="6480810"/>
            <a:ext cx="92583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7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Subtítulo 2"/>
          <p:cNvSpPr>
            <a:spLocks noGrp="1"/>
          </p:cNvSpPr>
          <p:nvPr>
            <p:ph type="subTitle" idx="1"/>
          </p:nvPr>
        </p:nvSpPr>
        <p:spPr/>
        <p:txBody>
          <a:bodyPr/>
          <a:lstStyle/>
          <a:p>
            <a:endParaRPr lang="en-U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32056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3318" name="Picture 6" descr="Elías(2 Reyes 2:11)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353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30722" name="Picture 2" descr="28 Vivió Lamec ciento ochenta ydos años, y engendró un hijo;29 y llamó su nombre Noé,diciendo: Este nos aliviará denues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75670" y="6457950"/>
            <a:ext cx="937260" cy="262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6449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31746" name="Picture 2" descr="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972800" y="6423660"/>
            <a:ext cx="1040130" cy="32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916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32770" name="Picture 2" descr="¿Quiénes caminaron con         Dios?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07090" y="6355080"/>
            <a:ext cx="1005840"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40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33794" name="Picture 2" descr="Hay una palabra que      se repite constantemente en   este capítulo:    “Murió”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052810" y="6480810"/>
            <a:ext cx="914400" cy="274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149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34818" name="Picture 2" descr="8 veces aparece la palabra “Murió”                                  LASC           --Por tanto hay que Prepararse—Prepár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109960" y="91440"/>
            <a:ext cx="868680" cy="273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98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Subtítulo 2"/>
          <p:cNvSpPr>
            <a:spLocks noGrp="1"/>
          </p:cNvSpPr>
          <p:nvPr>
            <p:ph type="subTitle" idx="1"/>
          </p:nvPr>
        </p:nvSpPr>
        <p:spPr/>
        <p:txBody>
          <a:bodyPr/>
          <a:lstStyle/>
          <a:p>
            <a:endParaRPr lang="en-US"/>
          </a:p>
        </p:txBody>
      </p:sp>
      <p:pic>
        <p:nvPicPr>
          <p:cNvPr id="4" name="Imagen 3"/>
          <p:cNvPicPr>
            <a:picLocks noChangeAspect="1"/>
          </p:cNvPicPr>
          <p:nvPr/>
        </p:nvPicPr>
        <p:blipFill>
          <a:blip r:embed="rId2"/>
          <a:stretch>
            <a:fillRect/>
          </a:stretch>
        </p:blipFill>
        <p:spPr>
          <a:xfrm>
            <a:off x="0" y="-1"/>
            <a:ext cx="12192000" cy="6851187"/>
          </a:xfrm>
          <a:prstGeom prst="rect">
            <a:avLst/>
          </a:prstGeom>
        </p:spPr>
      </p:pic>
    </p:spTree>
    <p:extLst>
      <p:ext uri="{BB962C8B-B14F-4D97-AF65-F5344CB8AC3E}">
        <p14:creationId xmlns:p14="http://schemas.microsoft.com/office/powerpoint/2010/main" val="37390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2050" name="Picture 2" descr="1. No es física   Dios es Espíritu; y los que le adoran, enespíritu y en verdad es necesario que adore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963150" y="6136690"/>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774680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6146" name="Picture 2" descr="4. Conciencia5. Moralidad6. Espiritualidad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531366" y="6306207"/>
            <a:ext cx="1660634" cy="551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9963150" y="6146994"/>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382164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16386" name="Picture 2" descr="Dios coloca a Adán y Eva en el Jardín del                 Edén                                        LAS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931729" y="6052401"/>
            <a:ext cx="222885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CL" sz="4000" b="1" dirty="0" smtClean="0">
                <a:solidFill>
                  <a:schemeClr val="bg1"/>
                </a:solidFill>
                <a:latin typeface="Algerian" panose="04020705040A02060702" pitchFamily="82" charset="0"/>
              </a:rPr>
              <a:t>REPASO</a:t>
            </a:r>
            <a:endParaRPr lang="en-US" sz="4000" b="1" dirty="0">
              <a:solidFill>
                <a:schemeClr val="bg1"/>
              </a:solidFill>
              <a:latin typeface="Algerian" panose="04020705040A02060702" pitchFamily="82" charset="0"/>
            </a:endParaRPr>
          </a:p>
        </p:txBody>
      </p:sp>
    </p:spTree>
    <p:extLst>
      <p:ext uri="{BB962C8B-B14F-4D97-AF65-F5344CB8AC3E}">
        <p14:creationId xmlns:p14="http://schemas.microsoft.com/office/powerpoint/2010/main" val="1599476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713</Words>
  <Application>Microsoft Office PowerPoint</Application>
  <PresentationFormat>Panorámica</PresentationFormat>
  <Paragraphs>90</Paragraphs>
  <Slides>55</Slides>
  <Notes>0</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55</vt:i4>
      </vt:variant>
    </vt:vector>
  </HeadingPairs>
  <TitlesOfParts>
    <vt:vector size="71" baseType="lpstr">
      <vt:lpstr>AcmeFont</vt:lpstr>
      <vt:lpstr>Algerian</vt:lpstr>
      <vt:lpstr>Arial</vt:lpstr>
      <vt:lpstr>Arial Black</vt:lpstr>
      <vt:lpstr>Autumn</vt:lpstr>
      <vt:lpstr>Balthazar</vt:lpstr>
      <vt:lpstr>Bastion</vt:lpstr>
      <vt:lpstr>Bodoni MT Condensed</vt:lpstr>
      <vt:lpstr>Calibri</vt:lpstr>
      <vt:lpstr>Calibri Light</vt:lpstr>
      <vt:lpstr>Calligraphic</vt:lpstr>
      <vt:lpstr>Candles</vt:lpstr>
      <vt:lpstr>Commons</vt:lpstr>
      <vt:lpstr>inherit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Algunas Preguntas De Repaso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DOS FAMILIAS EN LA TIERRA</vt:lpstr>
      <vt:lpstr>Versículos 16-24</vt:lpstr>
      <vt:lpstr>Presentación de PowerPoint</vt:lpstr>
      <vt:lpstr>Presentación de PowerPoint</vt:lpstr>
      <vt:lpstr>Presentación de PowerPoint</vt:lpstr>
      <vt:lpstr>Presentación de PowerPoint</vt:lpstr>
      <vt:lpstr>Presentación de PowerPoint</vt:lpstr>
      <vt:lpstr>Presentación de PowerPoint</vt:lpstr>
      <vt:lpstr>LINAJE DE CAIN</vt:lpstr>
      <vt:lpstr>Presentación de PowerPoint</vt:lpstr>
      <vt:lpstr>GENESIS 4:25 - 5:20</vt:lpstr>
      <vt:lpstr>Presentación de PowerPoint</vt:lpstr>
      <vt:lpstr>DETERIORO GENETICO</vt:lpstr>
      <vt:lpstr>Presentación de PowerPoint</vt:lpstr>
      <vt:lpstr>Presentación de PowerPoint</vt:lpstr>
      <vt:lpstr>Presentación de PowerPoint</vt:lpstr>
      <vt:lpstr>Presentación de PowerPoint</vt:lpstr>
      <vt:lpstr>LINAJE DE SET</vt:lpstr>
      <vt:lpstr>Presentación de PowerPoint</vt:lpstr>
      <vt:lpstr>Presentación de PowerPoint</vt:lpstr>
      <vt:lpstr>Presentación de PowerPoint</vt:lpstr>
      <vt:lpstr>Presentación de PowerPoint</vt:lpstr>
      <vt:lpstr>Presentación de PowerPoint</vt:lpstr>
      <vt:lpstr>Presentación de PowerPoint</vt:lpstr>
      <vt:lpstr>:21-24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matias osses barria</dc:creator>
  <cp:lastModifiedBy>matias osses barria</cp:lastModifiedBy>
  <cp:revision>16</cp:revision>
  <dcterms:created xsi:type="dcterms:W3CDTF">2019-11-03T04:37:50Z</dcterms:created>
  <dcterms:modified xsi:type="dcterms:W3CDTF">2019-11-06T05:15:36Z</dcterms:modified>
</cp:coreProperties>
</file>