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56" r:id="rId6"/>
    <p:sldId id="269" r:id="rId7"/>
    <p:sldId id="270" r:id="rId8"/>
    <p:sldId id="272" r:id="rId9"/>
    <p:sldId id="271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261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10" r:id="rId48"/>
    <p:sldId id="311" r:id="rId49"/>
    <p:sldId id="267" r:id="rId50"/>
    <p:sldId id="326" r:id="rId51"/>
    <p:sldId id="329" r:id="rId52"/>
    <p:sldId id="317" r:id="rId53"/>
    <p:sldId id="262" r:id="rId54"/>
    <p:sldId id="316" r:id="rId55"/>
    <p:sldId id="330" r:id="rId56"/>
    <p:sldId id="323" r:id="rId57"/>
    <p:sldId id="264" r:id="rId58"/>
    <p:sldId id="315" r:id="rId59"/>
    <p:sldId id="313" r:id="rId60"/>
    <p:sldId id="265" r:id="rId61"/>
    <p:sldId id="318" r:id="rId62"/>
    <p:sldId id="331" r:id="rId63"/>
    <p:sldId id="324" r:id="rId64"/>
    <p:sldId id="266" r:id="rId65"/>
    <p:sldId id="336" r:id="rId66"/>
    <p:sldId id="332" r:id="rId67"/>
    <p:sldId id="319" r:id="rId68"/>
    <p:sldId id="325" r:id="rId69"/>
    <p:sldId id="328" r:id="rId70"/>
    <p:sldId id="335" r:id="rId71"/>
    <p:sldId id="327" r:id="rId72"/>
    <p:sldId id="314" r:id="rId73"/>
    <p:sldId id="320" r:id="rId74"/>
    <p:sldId id="268" r:id="rId75"/>
    <p:sldId id="321" r:id="rId76"/>
    <p:sldId id="322" r:id="rId77"/>
    <p:sldId id="333" r:id="rId7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4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28.xml"/><Relationship Id="rId18" Type="http://schemas.openxmlformats.org/officeDocument/2006/relationships/image" Target="../media/image5.gif"/><Relationship Id="rId3" Type="http://schemas.openxmlformats.org/officeDocument/2006/relationships/slide" Target="slide14.xml"/><Relationship Id="rId7" Type="http://schemas.openxmlformats.org/officeDocument/2006/relationships/slide" Target="slide18.xml"/><Relationship Id="rId12" Type="http://schemas.openxmlformats.org/officeDocument/2006/relationships/slide" Target="slide22.xml"/><Relationship Id="rId17" Type="http://schemas.openxmlformats.org/officeDocument/2006/relationships/slide" Target="slide38.xml"/><Relationship Id="rId2" Type="http://schemas.openxmlformats.org/officeDocument/2006/relationships/slide" Target="slide7.xml"/><Relationship Id="rId16" Type="http://schemas.openxmlformats.org/officeDocument/2006/relationships/slide" Target="slide3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16.xml"/><Relationship Id="rId5" Type="http://schemas.openxmlformats.org/officeDocument/2006/relationships/slide" Target="slide26.xml"/><Relationship Id="rId15" Type="http://schemas.openxmlformats.org/officeDocument/2006/relationships/slide" Target="slide36.xml"/><Relationship Id="rId10" Type="http://schemas.openxmlformats.org/officeDocument/2006/relationships/slide" Target="slide10.xml"/><Relationship Id="rId4" Type="http://schemas.openxmlformats.org/officeDocument/2006/relationships/slide" Target="slide20.xml"/><Relationship Id="rId9" Type="http://schemas.openxmlformats.org/officeDocument/2006/relationships/slide" Target="slide30.xml"/><Relationship Id="rId14" Type="http://schemas.openxmlformats.org/officeDocument/2006/relationships/slide" Target="slide3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blob:https://web.whatsapp.com/7e58bb5b-9a22-4e91-88cb-baa271a0d3a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7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44994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66851" y="328433"/>
            <a:ext cx="8658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Snowdrift" panose="040E0704040304020203" pitchFamily="82" charset="0"/>
              </a:rPr>
              <a:t>2. ¿</a:t>
            </a:r>
            <a:r>
              <a:rPr lang="es-ES" sz="2800" dirty="0">
                <a:latin typeface="Snowdrift" panose="040E0704040304020203" pitchFamily="82" charset="0"/>
              </a:rPr>
              <a:t>Cuál de estos es un sueño de José</a:t>
            </a:r>
            <a:r>
              <a:rPr lang="es-ES" sz="3600" b="1" dirty="0">
                <a:latin typeface="Snowdrift" panose="040E0704040304020203" pitchFamily="82" charset="0"/>
              </a:rPr>
              <a:t>?</a:t>
            </a:r>
            <a:endParaRPr lang="en-US" sz="3600" b="1" dirty="0">
              <a:latin typeface="Snowdrift" panose="040E0704040304020203" pitchFamily="82" charset="0"/>
            </a:endParaRPr>
          </a:p>
        </p:txBody>
      </p:sp>
      <p:sp>
        <p:nvSpPr>
          <p:cNvPr id="3" name="Rectángulo redondeado 2">
            <a:hlinkClick r:id="rId2" action="ppaction://hlinksldjump"/>
          </p:cNvPr>
          <p:cNvSpPr/>
          <p:nvPr/>
        </p:nvSpPr>
        <p:spPr>
          <a:xfrm>
            <a:off x="2714625" y="1628775"/>
            <a:ext cx="6305549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A) 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El sol, la luna y 11 estrellas se inclinaban ante él.</a:t>
            </a:r>
            <a:endParaRPr lang="es-ES" sz="2400" dirty="0">
              <a:solidFill>
                <a:schemeClr val="tx1"/>
              </a:solidFill>
              <a:latin typeface="Snowdrift" panose="040E0704040304020203" pitchFamily="82" charset="0"/>
            </a:endParaRPr>
          </a:p>
        </p:txBody>
      </p:sp>
      <p:sp>
        <p:nvSpPr>
          <p:cNvPr id="4" name="Rectángulo redondeado 3">
            <a:hlinkClick r:id="rId3" action="ppaction://hlinksldjump"/>
          </p:cNvPr>
          <p:cNvSpPr/>
          <p:nvPr/>
        </p:nvSpPr>
        <p:spPr>
          <a:xfrm>
            <a:off x="2714625" y="2895600"/>
            <a:ext cx="6305549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B) </a:t>
            </a:r>
            <a:r>
              <a:rPr lang="en-US" dirty="0" err="1">
                <a:solidFill>
                  <a:schemeClr val="tx1"/>
                </a:solidFill>
                <a:latin typeface="Snowdrift" panose="040E0704040304020203" pitchFamily="82" charset="0"/>
              </a:rPr>
              <a:t>Una</a:t>
            </a:r>
            <a:r>
              <a:rPr lang="en-US" dirty="0">
                <a:solidFill>
                  <a:schemeClr val="tx1"/>
                </a:solidFill>
                <a:latin typeface="Snowdrift" panose="040E0704040304020203" pitchFamily="8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nowdrift" panose="040E0704040304020203" pitchFamily="82" charset="0"/>
              </a:rPr>
              <a:t>estatua</a:t>
            </a:r>
            <a:r>
              <a:rPr lang="en-US" dirty="0">
                <a:solidFill>
                  <a:schemeClr val="tx1"/>
                </a:solidFill>
                <a:latin typeface="Snowdrift" panose="040E0704040304020203" pitchFamily="82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Snowdrift" panose="040E0704040304020203" pitchFamily="82" charset="0"/>
              </a:rPr>
              <a:t>distintos</a:t>
            </a:r>
            <a:r>
              <a:rPr lang="en-US" dirty="0">
                <a:solidFill>
                  <a:schemeClr val="tx1"/>
                </a:solidFill>
                <a:latin typeface="Snowdrift" panose="040E0704040304020203" pitchFamily="8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nowdrift" panose="040E0704040304020203" pitchFamily="82" charset="0"/>
              </a:rPr>
              <a:t>metales</a:t>
            </a:r>
            <a:r>
              <a:rPr lang="en-US" dirty="0">
                <a:solidFill>
                  <a:schemeClr val="tx1"/>
                </a:solidFill>
                <a:latin typeface="Snowdrift" panose="040E0704040304020203" pitchFamily="82" charset="0"/>
              </a:rPr>
              <a:t> era </a:t>
            </a:r>
            <a:r>
              <a:rPr lang="en-US" dirty="0" err="1">
                <a:solidFill>
                  <a:schemeClr val="tx1"/>
                </a:solidFill>
                <a:latin typeface="Snowdrift" panose="040E0704040304020203" pitchFamily="82" charset="0"/>
              </a:rPr>
              <a:t>derribada</a:t>
            </a:r>
            <a:r>
              <a:rPr lang="en-US" dirty="0">
                <a:solidFill>
                  <a:schemeClr val="tx1"/>
                </a:solidFill>
                <a:latin typeface="Snowdrift" panose="040E0704040304020203" pitchFamily="82" charset="0"/>
              </a:rPr>
              <a:t>.</a:t>
            </a:r>
            <a:endParaRPr lang="es-ES" sz="2400" dirty="0">
              <a:solidFill>
                <a:schemeClr val="tx1"/>
              </a:solidFill>
              <a:latin typeface="Snowdrift" panose="040E0704040304020203" pitchFamily="82" charset="0"/>
            </a:endParaRPr>
          </a:p>
        </p:txBody>
      </p:sp>
      <p:sp>
        <p:nvSpPr>
          <p:cNvPr id="5" name="Rectángulo redondeado 4">
            <a:hlinkClick r:id="rId3" action="ppaction://hlinksldjump"/>
          </p:cNvPr>
          <p:cNvSpPr/>
          <p:nvPr/>
        </p:nvSpPr>
        <p:spPr>
          <a:xfrm>
            <a:off x="2714625" y="4162425"/>
            <a:ext cx="6305549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C) 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7 vacas flacas se comían 7 vacas gordas.</a:t>
            </a:r>
            <a:endParaRPr lang="es-ES" sz="2400" dirty="0">
              <a:solidFill>
                <a:schemeClr val="tx1"/>
              </a:solidFill>
              <a:latin typeface="Snowdrift" panose="040E0704040304020203" pitchFamily="82" charset="0"/>
            </a:endParaRPr>
          </a:p>
        </p:txBody>
      </p:sp>
      <p:sp>
        <p:nvSpPr>
          <p:cNvPr id="6" name="Rectángulo redondeado 5">
            <a:hlinkClick r:id="rId3" action="ppaction://hlinksldjump"/>
          </p:cNvPr>
          <p:cNvSpPr/>
          <p:nvPr/>
        </p:nvSpPr>
        <p:spPr>
          <a:xfrm>
            <a:off x="2784880" y="5429250"/>
            <a:ext cx="6223811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D) 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4 jinetes traían plagas sobre la tierra.</a:t>
            </a:r>
            <a:endParaRPr lang="es-ES" sz="2400" dirty="0">
              <a:solidFill>
                <a:schemeClr val="tx1"/>
              </a:solidFill>
              <a:latin typeface="Snowdrift" panose="040E070404030402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848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76326" y="2233433"/>
            <a:ext cx="86582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000" b="1" dirty="0">
                <a:latin typeface="Snowdrift" panose="040E0704040304020203" pitchFamily="82" charset="0"/>
              </a:rPr>
              <a:t>SIGUE INTENTANDOLO </a:t>
            </a:r>
            <a:r>
              <a:rPr lang="es-AR" sz="8000" b="1" dirty="0">
                <a:latin typeface="Snowdrift" panose="040E0704040304020203" pitchFamily="82" charset="0"/>
                <a:sym typeface="Wingdings" panose="05000000000000000000" pitchFamily="2" charset="2"/>
              </a:rPr>
              <a:t></a:t>
            </a:r>
            <a:endParaRPr lang="en-US" sz="8000" b="1" dirty="0">
              <a:latin typeface="Snowdrift" panose="040E0704040304020203" pitchFamily="82" charset="0"/>
            </a:endParaRPr>
          </a:p>
        </p:txBody>
      </p:sp>
      <p:sp>
        <p:nvSpPr>
          <p:cNvPr id="7" name="Elipse 6">
            <a:hlinkClick r:id="rId2" action="ppaction://hlinksldjump"/>
          </p:cNvPr>
          <p:cNvSpPr/>
          <p:nvPr/>
        </p:nvSpPr>
        <p:spPr>
          <a:xfrm>
            <a:off x="6848475" y="5124449"/>
            <a:ext cx="4791075" cy="119062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400" dirty="0">
                <a:latin typeface="Snowdrift" panose="040E0704040304020203" pitchFamily="82" charset="0"/>
              </a:rPr>
              <a:t>INTENTAR DENUEVO</a:t>
            </a:r>
            <a:endParaRPr lang="en-US" sz="2400" dirty="0">
              <a:latin typeface="Snowdrift" panose="040E070404030402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898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66851" y="328433"/>
            <a:ext cx="8658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Snowdrift" panose="040E0704040304020203" pitchFamily="82" charset="0"/>
              </a:rPr>
              <a:t>3. ¿</a:t>
            </a:r>
            <a:r>
              <a:rPr lang="es-ES" sz="3600" dirty="0">
                <a:latin typeface="Snowdrift" panose="040E0704040304020203" pitchFamily="82" charset="0"/>
              </a:rPr>
              <a:t>Qué hicieron sus hermanos con él, por aborrecerlo</a:t>
            </a:r>
            <a:r>
              <a:rPr lang="es-ES" sz="3600" b="1" dirty="0">
                <a:latin typeface="Snowdrift" panose="040E0704040304020203" pitchFamily="82" charset="0"/>
              </a:rPr>
              <a:t>?</a:t>
            </a:r>
            <a:endParaRPr lang="en-US" sz="3600" b="1" dirty="0">
              <a:latin typeface="Snowdrift" panose="040E0704040304020203" pitchFamily="82" charset="0"/>
            </a:endParaRPr>
          </a:p>
        </p:txBody>
      </p:sp>
      <p:sp>
        <p:nvSpPr>
          <p:cNvPr id="3" name="Rectángulo redondeado 2">
            <a:hlinkClick r:id="rId2" action="ppaction://hlinksldjump"/>
          </p:cNvPr>
          <p:cNvSpPr/>
          <p:nvPr/>
        </p:nvSpPr>
        <p:spPr>
          <a:xfrm>
            <a:off x="2714625" y="1628775"/>
            <a:ext cx="6305549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A) </a:t>
            </a:r>
            <a:r>
              <a:rPr lang="en-US" dirty="0">
                <a:solidFill>
                  <a:schemeClr val="tx1"/>
                </a:solidFill>
                <a:latin typeface="Snowdrift" panose="040E0704040304020203" pitchFamily="82" charset="0"/>
              </a:rPr>
              <a:t>Lo </a:t>
            </a:r>
            <a:r>
              <a:rPr lang="en-US" dirty="0" err="1">
                <a:solidFill>
                  <a:schemeClr val="tx1"/>
                </a:solidFill>
                <a:latin typeface="Snowdrift" panose="040E0704040304020203" pitchFamily="82" charset="0"/>
              </a:rPr>
              <a:t>golpearon</a:t>
            </a:r>
            <a:r>
              <a:rPr lang="en-US" dirty="0">
                <a:solidFill>
                  <a:schemeClr val="tx1"/>
                </a:solidFill>
                <a:latin typeface="Snowdrift" panose="040E0704040304020203" pitchFamily="82" charset="0"/>
              </a:rPr>
              <a:t> hasta </a:t>
            </a:r>
            <a:r>
              <a:rPr lang="en-US" dirty="0" err="1">
                <a:solidFill>
                  <a:schemeClr val="tx1"/>
                </a:solidFill>
                <a:latin typeface="Snowdrift" panose="040E0704040304020203" pitchFamily="82" charset="0"/>
              </a:rPr>
              <a:t>matarlo</a:t>
            </a:r>
            <a:r>
              <a:rPr lang="en-US" dirty="0">
                <a:solidFill>
                  <a:schemeClr val="tx1"/>
                </a:solidFill>
                <a:latin typeface="Snowdrift" panose="040E0704040304020203" pitchFamily="82" charset="0"/>
              </a:rPr>
              <a:t>.</a:t>
            </a:r>
            <a:endParaRPr lang="es-ES" sz="2400" dirty="0">
              <a:solidFill>
                <a:schemeClr val="tx1"/>
              </a:solidFill>
              <a:latin typeface="Snowdrift" panose="040E0704040304020203" pitchFamily="82" charset="0"/>
            </a:endParaRPr>
          </a:p>
        </p:txBody>
      </p:sp>
      <p:sp>
        <p:nvSpPr>
          <p:cNvPr id="4" name="Rectángulo redondeado 3">
            <a:hlinkClick r:id="rId3" action="ppaction://hlinksldjump"/>
          </p:cNvPr>
          <p:cNvSpPr/>
          <p:nvPr/>
        </p:nvSpPr>
        <p:spPr>
          <a:xfrm>
            <a:off x="2714625" y="2895600"/>
            <a:ext cx="6305549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B) 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Lo echaron a una cisterna y fingieron su muerte.</a:t>
            </a:r>
            <a:endParaRPr lang="es-ES" sz="2400" dirty="0">
              <a:solidFill>
                <a:schemeClr val="tx1"/>
              </a:solidFill>
              <a:latin typeface="Snowdrift" panose="040E0704040304020203" pitchFamily="82" charset="0"/>
            </a:endParaRPr>
          </a:p>
        </p:txBody>
      </p:sp>
      <p:sp>
        <p:nvSpPr>
          <p:cNvPr id="5" name="Rectángulo redondeado 4">
            <a:hlinkClick r:id="rId2" action="ppaction://hlinksldjump"/>
          </p:cNvPr>
          <p:cNvSpPr/>
          <p:nvPr/>
        </p:nvSpPr>
        <p:spPr>
          <a:xfrm>
            <a:off x="2714625" y="4162425"/>
            <a:ext cx="6305549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C) </a:t>
            </a:r>
            <a:r>
              <a:rPr lang="en-US" dirty="0" err="1">
                <a:solidFill>
                  <a:schemeClr val="tx1"/>
                </a:solidFill>
                <a:latin typeface="Snowdrift" panose="040E0704040304020203" pitchFamily="82" charset="0"/>
              </a:rPr>
              <a:t>Quemaron</a:t>
            </a:r>
            <a:r>
              <a:rPr lang="en-US" dirty="0">
                <a:solidFill>
                  <a:schemeClr val="tx1"/>
                </a:solidFill>
                <a:latin typeface="Snowdrift" panose="040E0704040304020203" pitchFamily="8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nowdrift" panose="040E0704040304020203" pitchFamily="82" charset="0"/>
              </a:rPr>
              <a:t>su</a:t>
            </a:r>
            <a:r>
              <a:rPr lang="en-US" dirty="0">
                <a:solidFill>
                  <a:schemeClr val="tx1"/>
                </a:solidFill>
                <a:latin typeface="Snowdrift" panose="040E0704040304020203" pitchFamily="8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nowdrift" panose="040E0704040304020203" pitchFamily="82" charset="0"/>
              </a:rPr>
              <a:t>tienda</a:t>
            </a:r>
            <a:r>
              <a:rPr lang="en-US" dirty="0">
                <a:solidFill>
                  <a:schemeClr val="tx1"/>
                </a:solidFill>
                <a:latin typeface="Snowdrift" panose="040E0704040304020203" pitchFamily="82" charset="0"/>
              </a:rPr>
              <a:t>.</a:t>
            </a:r>
            <a:endParaRPr lang="es-ES" sz="2400" dirty="0">
              <a:solidFill>
                <a:schemeClr val="tx1"/>
              </a:solidFill>
              <a:latin typeface="Snowdrift" panose="040E0704040304020203" pitchFamily="82" charset="0"/>
            </a:endParaRPr>
          </a:p>
        </p:txBody>
      </p:sp>
      <p:sp>
        <p:nvSpPr>
          <p:cNvPr id="6" name="Rectángulo redondeado 5">
            <a:hlinkClick r:id="rId2" action="ppaction://hlinksldjump"/>
          </p:cNvPr>
          <p:cNvSpPr/>
          <p:nvPr/>
        </p:nvSpPr>
        <p:spPr>
          <a:xfrm>
            <a:off x="2714625" y="5429250"/>
            <a:ext cx="6223811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D) </a:t>
            </a:r>
            <a:r>
              <a:rPr lang="en-US" dirty="0">
                <a:solidFill>
                  <a:schemeClr val="tx1"/>
                </a:solidFill>
                <a:latin typeface="Snowdrift" panose="040E0704040304020203" pitchFamily="82" charset="0"/>
              </a:rPr>
              <a:t>Le </a:t>
            </a:r>
            <a:r>
              <a:rPr lang="en-US" dirty="0" err="1">
                <a:solidFill>
                  <a:schemeClr val="tx1"/>
                </a:solidFill>
                <a:latin typeface="Snowdrift" panose="040E0704040304020203" pitchFamily="82" charset="0"/>
              </a:rPr>
              <a:t>quetaron</a:t>
            </a:r>
            <a:r>
              <a:rPr lang="en-US" dirty="0">
                <a:solidFill>
                  <a:schemeClr val="tx1"/>
                </a:solidFill>
                <a:latin typeface="Snowdrift" panose="040E0704040304020203" pitchFamily="8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nowdrift" panose="040E0704040304020203" pitchFamily="82" charset="0"/>
              </a:rPr>
              <a:t>su</a:t>
            </a:r>
            <a:r>
              <a:rPr lang="en-US" dirty="0">
                <a:solidFill>
                  <a:schemeClr val="tx1"/>
                </a:solidFill>
                <a:latin typeface="Snowdrift" panose="040E0704040304020203" pitchFamily="8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nowdrift" panose="040E0704040304020203" pitchFamily="82" charset="0"/>
              </a:rPr>
              <a:t>herencia</a:t>
            </a:r>
            <a:r>
              <a:rPr lang="en-US" dirty="0">
                <a:solidFill>
                  <a:schemeClr val="tx1"/>
                </a:solidFill>
                <a:latin typeface="Snowdrift" panose="040E0704040304020203" pitchFamily="82" charset="0"/>
              </a:rPr>
              <a:t>.</a:t>
            </a:r>
            <a:endParaRPr lang="es-ES" sz="2400" dirty="0">
              <a:solidFill>
                <a:schemeClr val="tx1"/>
              </a:solidFill>
              <a:latin typeface="Snowdrift" panose="040E070404030402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32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76326" y="2233433"/>
            <a:ext cx="86582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000" b="1" dirty="0">
                <a:latin typeface="Snowdrift" panose="040E0704040304020203" pitchFamily="82" charset="0"/>
              </a:rPr>
              <a:t>SIGUE INTENTANDOLO </a:t>
            </a:r>
            <a:r>
              <a:rPr lang="es-AR" sz="8000" b="1" dirty="0">
                <a:latin typeface="Snowdrift" panose="040E0704040304020203" pitchFamily="82" charset="0"/>
                <a:sym typeface="Wingdings" panose="05000000000000000000" pitchFamily="2" charset="2"/>
              </a:rPr>
              <a:t></a:t>
            </a:r>
            <a:endParaRPr lang="en-US" sz="8000" b="1" dirty="0">
              <a:latin typeface="Snowdrift" panose="040E0704040304020203" pitchFamily="82" charset="0"/>
            </a:endParaRPr>
          </a:p>
        </p:txBody>
      </p:sp>
      <p:sp>
        <p:nvSpPr>
          <p:cNvPr id="7" name="Elipse 6">
            <a:hlinkClick r:id="rId2" action="ppaction://hlinksldjump"/>
          </p:cNvPr>
          <p:cNvSpPr/>
          <p:nvPr/>
        </p:nvSpPr>
        <p:spPr>
          <a:xfrm>
            <a:off x="6848475" y="5124449"/>
            <a:ext cx="4791075" cy="119062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400" dirty="0">
                <a:latin typeface="Snowdrift" panose="040E0704040304020203" pitchFamily="82" charset="0"/>
              </a:rPr>
              <a:t>INTENTAR DENUEVO</a:t>
            </a:r>
            <a:endParaRPr lang="en-US" sz="2400" dirty="0">
              <a:latin typeface="Snowdrift" panose="040E070404030402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503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66851" y="328433"/>
            <a:ext cx="8658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Snowdrift" panose="040E0704040304020203" pitchFamily="82" charset="0"/>
              </a:rPr>
              <a:t>4. ¿</a:t>
            </a:r>
            <a:r>
              <a:rPr lang="es-ES" sz="3600" dirty="0">
                <a:latin typeface="Snowdrift" panose="040E0704040304020203" pitchFamily="82" charset="0"/>
              </a:rPr>
              <a:t> Quién compró a José, y qué hizo con él</a:t>
            </a:r>
            <a:r>
              <a:rPr lang="es-ES" sz="3600" b="1" dirty="0">
                <a:latin typeface="Snowdrift" panose="040E0704040304020203" pitchFamily="82" charset="0"/>
              </a:rPr>
              <a:t>?</a:t>
            </a:r>
            <a:endParaRPr lang="en-US" sz="3600" b="1" dirty="0">
              <a:latin typeface="Snowdrift" panose="040E0704040304020203" pitchFamily="82" charset="0"/>
            </a:endParaRPr>
          </a:p>
        </p:txBody>
      </p:sp>
      <p:sp>
        <p:nvSpPr>
          <p:cNvPr id="3" name="Rectángulo redondeado 2">
            <a:hlinkClick r:id="rId2" action="ppaction://hlinksldjump"/>
          </p:cNvPr>
          <p:cNvSpPr/>
          <p:nvPr/>
        </p:nvSpPr>
        <p:spPr>
          <a:xfrm>
            <a:off x="2714625" y="1628775"/>
            <a:ext cx="6305549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A) 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Barrabás, y lo hizo esclavo</a:t>
            </a:r>
            <a:endParaRPr lang="es-ES" sz="2400" dirty="0">
              <a:solidFill>
                <a:schemeClr val="tx1"/>
              </a:solidFill>
              <a:latin typeface="Snowdrift" panose="040E0704040304020203" pitchFamily="82" charset="0"/>
            </a:endParaRPr>
          </a:p>
        </p:txBody>
      </p:sp>
      <p:sp>
        <p:nvSpPr>
          <p:cNvPr id="4" name="Rectángulo redondeado 3">
            <a:hlinkClick r:id="rId2" action="ppaction://hlinksldjump"/>
          </p:cNvPr>
          <p:cNvSpPr/>
          <p:nvPr/>
        </p:nvSpPr>
        <p:spPr>
          <a:xfrm>
            <a:off x="2714625" y="2895600"/>
            <a:ext cx="6305549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B) 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Saulo, y lo hizo trabajar en el campo</a:t>
            </a:r>
            <a:endParaRPr lang="es-ES" sz="2400" dirty="0">
              <a:solidFill>
                <a:schemeClr val="tx1"/>
              </a:solidFill>
              <a:latin typeface="Snowdrift" panose="040E0704040304020203" pitchFamily="82" charset="0"/>
            </a:endParaRPr>
          </a:p>
        </p:txBody>
      </p:sp>
      <p:sp>
        <p:nvSpPr>
          <p:cNvPr id="5" name="Rectángulo redondeado 4">
            <a:hlinkClick r:id="rId2" action="ppaction://hlinksldjump"/>
          </p:cNvPr>
          <p:cNvSpPr/>
          <p:nvPr/>
        </p:nvSpPr>
        <p:spPr>
          <a:xfrm>
            <a:off x="2714625" y="4162425"/>
            <a:ext cx="6305549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C) 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Poncio, y lo hizo pesador</a:t>
            </a:r>
            <a:endParaRPr lang="es-ES" sz="2400" dirty="0">
              <a:solidFill>
                <a:schemeClr val="tx1"/>
              </a:solidFill>
              <a:latin typeface="Snowdrift" panose="040E0704040304020203" pitchFamily="82" charset="0"/>
            </a:endParaRPr>
          </a:p>
        </p:txBody>
      </p:sp>
      <p:sp>
        <p:nvSpPr>
          <p:cNvPr id="6" name="Rectángulo redondeado 5">
            <a:hlinkClick r:id="rId3" action="ppaction://hlinksldjump"/>
          </p:cNvPr>
          <p:cNvSpPr/>
          <p:nvPr/>
        </p:nvSpPr>
        <p:spPr>
          <a:xfrm>
            <a:off x="2784880" y="5429250"/>
            <a:ext cx="6223811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D) </a:t>
            </a:r>
            <a:r>
              <a:rPr lang="es-ES" dirty="0" err="1">
                <a:solidFill>
                  <a:schemeClr val="tx1"/>
                </a:solidFill>
                <a:latin typeface="Snowdrift" panose="040E0704040304020203" pitchFamily="82" charset="0"/>
              </a:rPr>
              <a:t>Potifar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, oficial de Faraón, y lo hizo mayordomo de su casa</a:t>
            </a:r>
            <a:endParaRPr lang="es-ES" sz="2400" dirty="0">
              <a:solidFill>
                <a:schemeClr val="tx1"/>
              </a:solidFill>
              <a:latin typeface="Snowdrift" panose="040E070404030402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658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76326" y="2233433"/>
            <a:ext cx="86582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000" b="1" dirty="0">
                <a:latin typeface="Snowdrift" panose="040E0704040304020203" pitchFamily="82" charset="0"/>
              </a:rPr>
              <a:t>SIGUE INTENTANDOLO </a:t>
            </a:r>
            <a:r>
              <a:rPr lang="es-AR" sz="8000" b="1" dirty="0">
                <a:latin typeface="Snowdrift" panose="040E0704040304020203" pitchFamily="82" charset="0"/>
                <a:sym typeface="Wingdings" panose="05000000000000000000" pitchFamily="2" charset="2"/>
              </a:rPr>
              <a:t></a:t>
            </a:r>
            <a:endParaRPr lang="en-US" sz="8000" b="1" dirty="0">
              <a:latin typeface="Snowdrift" panose="040E0704040304020203" pitchFamily="82" charset="0"/>
            </a:endParaRPr>
          </a:p>
        </p:txBody>
      </p:sp>
      <p:sp>
        <p:nvSpPr>
          <p:cNvPr id="7" name="Elipse 6">
            <a:hlinkClick r:id="rId2" action="ppaction://hlinksldjump"/>
          </p:cNvPr>
          <p:cNvSpPr/>
          <p:nvPr/>
        </p:nvSpPr>
        <p:spPr>
          <a:xfrm>
            <a:off x="6848475" y="5124449"/>
            <a:ext cx="4791075" cy="119062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400" dirty="0">
                <a:latin typeface="Snowdrift" panose="040E0704040304020203" pitchFamily="82" charset="0"/>
              </a:rPr>
              <a:t>INTENTAR DENUEVO</a:t>
            </a:r>
            <a:endParaRPr lang="en-US" sz="2400" dirty="0">
              <a:latin typeface="Snowdrift" panose="040E070404030402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267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66851" y="328433"/>
            <a:ext cx="8658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Snowdrift" panose="040E0704040304020203" pitchFamily="82" charset="0"/>
              </a:rPr>
              <a:t>5. ¿</a:t>
            </a:r>
            <a:r>
              <a:rPr lang="es-ES" dirty="0"/>
              <a:t> </a:t>
            </a:r>
            <a:r>
              <a:rPr lang="es-ES" sz="3600" dirty="0">
                <a:latin typeface="Snowdrift" panose="040E0704040304020203" pitchFamily="82" charset="0"/>
              </a:rPr>
              <a:t>Por qué razón José fue encarcelado</a:t>
            </a:r>
            <a:r>
              <a:rPr lang="es-ES" sz="3600" b="1" dirty="0">
                <a:latin typeface="Snowdrift" panose="040E0704040304020203" pitchFamily="82" charset="0"/>
              </a:rPr>
              <a:t>?</a:t>
            </a:r>
            <a:endParaRPr lang="en-US" sz="3600" b="1" dirty="0">
              <a:latin typeface="Snowdrift" panose="040E0704040304020203" pitchFamily="82" charset="0"/>
            </a:endParaRPr>
          </a:p>
        </p:txBody>
      </p:sp>
      <p:sp>
        <p:nvSpPr>
          <p:cNvPr id="3" name="Rectángulo redondeado 2">
            <a:hlinkClick r:id="rId2" action="ppaction://hlinksldjump"/>
          </p:cNvPr>
          <p:cNvSpPr/>
          <p:nvPr/>
        </p:nvSpPr>
        <p:spPr>
          <a:xfrm>
            <a:off x="2714625" y="1628775"/>
            <a:ext cx="6305549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A) 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Porque la esposa de </a:t>
            </a:r>
            <a:r>
              <a:rPr lang="es-ES" dirty="0" err="1">
                <a:solidFill>
                  <a:schemeClr val="tx1"/>
                </a:solidFill>
                <a:latin typeface="Snowdrift" panose="040E0704040304020203" pitchFamily="82" charset="0"/>
              </a:rPr>
              <a:t>Potifar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 mintió contra él.</a:t>
            </a:r>
            <a:endParaRPr lang="es-ES" sz="2400" dirty="0">
              <a:solidFill>
                <a:schemeClr val="tx1"/>
              </a:solidFill>
              <a:latin typeface="Snowdrift" panose="040E0704040304020203" pitchFamily="82" charset="0"/>
            </a:endParaRPr>
          </a:p>
        </p:txBody>
      </p:sp>
      <p:sp>
        <p:nvSpPr>
          <p:cNvPr id="4" name="Rectángulo redondeado 3">
            <a:hlinkClick r:id="rId3" action="ppaction://hlinksldjump"/>
          </p:cNvPr>
          <p:cNvSpPr/>
          <p:nvPr/>
        </p:nvSpPr>
        <p:spPr>
          <a:xfrm>
            <a:off x="2714625" y="2895600"/>
            <a:ext cx="6305549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B) 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Porque mató a un egipcio.</a:t>
            </a:r>
            <a:endParaRPr lang="es-ES" sz="2400" dirty="0">
              <a:solidFill>
                <a:schemeClr val="tx1"/>
              </a:solidFill>
              <a:latin typeface="Snowdrift" panose="040E0704040304020203" pitchFamily="82" charset="0"/>
            </a:endParaRPr>
          </a:p>
        </p:txBody>
      </p:sp>
      <p:sp>
        <p:nvSpPr>
          <p:cNvPr id="5" name="Rectángulo redondeado 4">
            <a:hlinkClick r:id="rId3" action="ppaction://hlinksldjump"/>
          </p:cNvPr>
          <p:cNvSpPr/>
          <p:nvPr/>
        </p:nvSpPr>
        <p:spPr>
          <a:xfrm>
            <a:off x="2714625" y="4162425"/>
            <a:ext cx="6305549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C) 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Porque robó en la casa de </a:t>
            </a:r>
            <a:r>
              <a:rPr lang="es-ES" dirty="0" err="1">
                <a:solidFill>
                  <a:schemeClr val="tx1"/>
                </a:solidFill>
                <a:latin typeface="Snowdrift" panose="040E0704040304020203" pitchFamily="82" charset="0"/>
              </a:rPr>
              <a:t>Potifar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.</a:t>
            </a:r>
            <a:endParaRPr lang="es-ES" sz="2400" dirty="0">
              <a:solidFill>
                <a:schemeClr val="tx1"/>
              </a:solidFill>
              <a:latin typeface="Snowdrift" panose="040E0704040304020203" pitchFamily="82" charset="0"/>
            </a:endParaRPr>
          </a:p>
        </p:txBody>
      </p:sp>
      <p:sp>
        <p:nvSpPr>
          <p:cNvPr id="6" name="Rectángulo redondeado 5">
            <a:hlinkClick r:id="rId3" action="ppaction://hlinksldjump"/>
          </p:cNvPr>
          <p:cNvSpPr/>
          <p:nvPr/>
        </p:nvSpPr>
        <p:spPr>
          <a:xfrm>
            <a:off x="2784880" y="5429250"/>
            <a:ext cx="6223811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D) 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Porque dijo ser el hijo de Dios.</a:t>
            </a:r>
            <a:endParaRPr lang="es-ES" sz="2400" dirty="0">
              <a:solidFill>
                <a:schemeClr val="tx1"/>
              </a:solidFill>
              <a:latin typeface="Snowdrift" panose="040E070404030402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92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76326" y="2233433"/>
            <a:ext cx="86582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000" b="1" dirty="0">
                <a:latin typeface="Snowdrift" panose="040E0704040304020203" pitchFamily="82" charset="0"/>
              </a:rPr>
              <a:t>SIGUE INTENTANDOLO </a:t>
            </a:r>
            <a:r>
              <a:rPr lang="es-AR" sz="8000" b="1" dirty="0">
                <a:latin typeface="Snowdrift" panose="040E0704040304020203" pitchFamily="82" charset="0"/>
                <a:sym typeface="Wingdings" panose="05000000000000000000" pitchFamily="2" charset="2"/>
              </a:rPr>
              <a:t></a:t>
            </a:r>
            <a:endParaRPr lang="en-US" sz="8000" b="1" dirty="0">
              <a:latin typeface="Snowdrift" panose="040E0704040304020203" pitchFamily="82" charset="0"/>
            </a:endParaRPr>
          </a:p>
        </p:txBody>
      </p:sp>
      <p:sp>
        <p:nvSpPr>
          <p:cNvPr id="7" name="Elipse 6">
            <a:hlinkClick r:id="rId2" action="ppaction://hlinksldjump"/>
          </p:cNvPr>
          <p:cNvSpPr/>
          <p:nvPr/>
        </p:nvSpPr>
        <p:spPr>
          <a:xfrm>
            <a:off x="6848475" y="5124449"/>
            <a:ext cx="4791075" cy="119062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400" dirty="0">
                <a:latin typeface="Snowdrift" panose="040E0704040304020203" pitchFamily="82" charset="0"/>
              </a:rPr>
              <a:t>INTENTAR DENUEVO</a:t>
            </a:r>
            <a:endParaRPr lang="en-US" sz="2400" dirty="0">
              <a:latin typeface="Snowdrift" panose="040E070404030402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377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66851" y="328433"/>
            <a:ext cx="8658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Snowdrift" panose="040E0704040304020203" pitchFamily="82" charset="0"/>
              </a:rPr>
              <a:t>6. ¿</a:t>
            </a:r>
            <a:r>
              <a:rPr lang="es-ES" dirty="0"/>
              <a:t> </a:t>
            </a:r>
            <a:r>
              <a:rPr lang="es-ES" sz="3600" dirty="0">
                <a:latin typeface="Snowdrift" panose="040E0704040304020203" pitchFamily="82" charset="0"/>
              </a:rPr>
              <a:t>Qué sueño interpreta José mientras estaba en la cárcel</a:t>
            </a:r>
            <a:r>
              <a:rPr lang="es-ES" sz="3600" b="1" dirty="0">
                <a:latin typeface="Snowdrift" panose="040E0704040304020203" pitchFamily="82" charset="0"/>
              </a:rPr>
              <a:t>?</a:t>
            </a:r>
            <a:endParaRPr lang="en-US" sz="3600" b="1" dirty="0">
              <a:latin typeface="Snowdrift" panose="040E0704040304020203" pitchFamily="82" charset="0"/>
            </a:endParaRPr>
          </a:p>
        </p:txBody>
      </p:sp>
      <p:sp>
        <p:nvSpPr>
          <p:cNvPr id="3" name="Rectángulo redondeado 2">
            <a:hlinkClick r:id="rId2" action="ppaction://hlinksldjump"/>
          </p:cNvPr>
          <p:cNvSpPr/>
          <p:nvPr/>
        </p:nvSpPr>
        <p:spPr>
          <a:xfrm>
            <a:off x="2714625" y="1628775"/>
            <a:ext cx="6305549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A) </a:t>
            </a:r>
            <a:r>
              <a:rPr lang="es-ES" dirty="0"/>
              <a:t> 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El sueño de las 7 espigas</a:t>
            </a:r>
          </a:p>
        </p:txBody>
      </p:sp>
      <p:sp>
        <p:nvSpPr>
          <p:cNvPr id="4" name="Rectángulo redondeado 3">
            <a:hlinkClick r:id="rId2" action="ppaction://hlinksldjump"/>
          </p:cNvPr>
          <p:cNvSpPr/>
          <p:nvPr/>
        </p:nvSpPr>
        <p:spPr>
          <a:xfrm>
            <a:off x="2714625" y="2895600"/>
            <a:ext cx="6305549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B) 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El sueño de manojos que se inclinaban ante él</a:t>
            </a:r>
            <a:endParaRPr lang="es-ES" sz="2400" dirty="0">
              <a:solidFill>
                <a:schemeClr val="tx1"/>
              </a:solidFill>
              <a:latin typeface="Snowdrift" panose="040E0704040304020203" pitchFamily="82" charset="0"/>
            </a:endParaRPr>
          </a:p>
        </p:txBody>
      </p:sp>
      <p:sp>
        <p:nvSpPr>
          <p:cNvPr id="5" name="Rectángulo redondeado 4">
            <a:hlinkClick r:id="rId3" action="ppaction://hlinksldjump"/>
          </p:cNvPr>
          <p:cNvSpPr/>
          <p:nvPr/>
        </p:nvSpPr>
        <p:spPr>
          <a:xfrm>
            <a:off x="2714625" y="4162425"/>
            <a:ext cx="6305549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C) 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El sueño del copero del rey, y le pide que hable de él a Faraón</a:t>
            </a:r>
            <a:endParaRPr lang="es-ES" sz="2400" dirty="0">
              <a:solidFill>
                <a:schemeClr val="tx1"/>
              </a:solidFill>
              <a:latin typeface="Snowdrift" panose="040E0704040304020203" pitchFamily="82" charset="0"/>
            </a:endParaRPr>
          </a:p>
        </p:txBody>
      </p:sp>
      <p:sp>
        <p:nvSpPr>
          <p:cNvPr id="6" name="Rectángulo redondeado 5">
            <a:hlinkClick r:id="rId2" action="ppaction://hlinksldjump"/>
          </p:cNvPr>
          <p:cNvSpPr/>
          <p:nvPr/>
        </p:nvSpPr>
        <p:spPr>
          <a:xfrm>
            <a:off x="2784880" y="5429250"/>
            <a:ext cx="6223811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D) </a:t>
            </a:r>
            <a:r>
              <a:rPr lang="es-AR" dirty="0">
                <a:ln w="0"/>
                <a:solidFill>
                  <a:schemeClr val="tx1"/>
                </a:solidFill>
                <a:latin typeface="Snowdrift" panose="040E0704040304020203" pitchFamily="82" charset="0"/>
              </a:rPr>
              <a:t>E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l sueño de un hombre con 7 candeleros y 7 estrellas</a:t>
            </a:r>
            <a:endParaRPr lang="es-ES" sz="2400" dirty="0">
              <a:solidFill>
                <a:schemeClr val="tx1"/>
              </a:solidFill>
              <a:latin typeface="Snowdrift" panose="040E070404030402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92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76326" y="2233433"/>
            <a:ext cx="86582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000" b="1" dirty="0">
                <a:latin typeface="Snowdrift" panose="040E0704040304020203" pitchFamily="82" charset="0"/>
              </a:rPr>
              <a:t>SIGUE INTENTANDOLO </a:t>
            </a:r>
            <a:r>
              <a:rPr lang="es-AR" sz="8000" b="1" dirty="0">
                <a:latin typeface="Snowdrift" panose="040E0704040304020203" pitchFamily="82" charset="0"/>
                <a:sym typeface="Wingdings" panose="05000000000000000000" pitchFamily="2" charset="2"/>
              </a:rPr>
              <a:t></a:t>
            </a:r>
            <a:endParaRPr lang="en-US" sz="8000" b="1" dirty="0">
              <a:latin typeface="Snowdrift" panose="040E0704040304020203" pitchFamily="82" charset="0"/>
            </a:endParaRPr>
          </a:p>
        </p:txBody>
      </p:sp>
      <p:sp>
        <p:nvSpPr>
          <p:cNvPr id="7" name="Elipse 6">
            <a:hlinkClick r:id="rId2" action="ppaction://hlinksldjump"/>
          </p:cNvPr>
          <p:cNvSpPr/>
          <p:nvPr/>
        </p:nvSpPr>
        <p:spPr>
          <a:xfrm>
            <a:off x="6848475" y="5124449"/>
            <a:ext cx="4791075" cy="119062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400" dirty="0">
                <a:latin typeface="Snowdrift" panose="040E0704040304020203" pitchFamily="82" charset="0"/>
              </a:rPr>
              <a:t>INTENTAR DENUEVO</a:t>
            </a:r>
            <a:endParaRPr lang="en-US" sz="2400" dirty="0">
              <a:latin typeface="Snowdrift" panose="040E070404030402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839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88248" y="2026490"/>
            <a:ext cx="9603275" cy="3450613"/>
          </a:xfrm>
        </p:spPr>
        <p:txBody>
          <a:bodyPr/>
          <a:lstStyle/>
          <a:p>
            <a:endParaRPr lang="en-US"/>
          </a:p>
        </p:txBody>
      </p:sp>
      <p:pic>
        <p:nvPicPr>
          <p:cNvPr id="34818" name="Picture 2" descr="2 Corintios 6:14 RV19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748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173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66851" y="328433"/>
            <a:ext cx="8658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Snowdrift" panose="040E0704040304020203" pitchFamily="82" charset="0"/>
              </a:rPr>
              <a:t>7. ¿</a:t>
            </a:r>
            <a:r>
              <a:rPr lang="es-ES" dirty="0"/>
              <a:t> </a:t>
            </a:r>
            <a:r>
              <a:rPr lang="en-US" sz="3600" dirty="0" err="1">
                <a:latin typeface="Snowdrift" panose="040E0704040304020203" pitchFamily="82" charset="0"/>
              </a:rPr>
              <a:t>Qué</a:t>
            </a:r>
            <a:r>
              <a:rPr lang="en-US" sz="3600" dirty="0">
                <a:latin typeface="Snowdrift" panose="040E0704040304020203" pitchFamily="82" charset="0"/>
              </a:rPr>
              <a:t> </a:t>
            </a:r>
            <a:r>
              <a:rPr lang="en-US" sz="3600" dirty="0" err="1">
                <a:latin typeface="Snowdrift" panose="040E0704040304020203" pitchFamily="82" charset="0"/>
              </a:rPr>
              <a:t>sueño</a:t>
            </a:r>
            <a:r>
              <a:rPr lang="en-US" sz="3600" dirty="0">
                <a:latin typeface="Snowdrift" panose="040E0704040304020203" pitchFamily="82" charset="0"/>
              </a:rPr>
              <a:t> </a:t>
            </a:r>
            <a:r>
              <a:rPr lang="en-US" sz="3600" dirty="0" err="1">
                <a:latin typeface="Snowdrift" panose="040E0704040304020203" pitchFamily="82" charset="0"/>
              </a:rPr>
              <a:t>tuvo</a:t>
            </a:r>
            <a:r>
              <a:rPr lang="en-US" sz="3600" dirty="0">
                <a:latin typeface="Snowdrift" panose="040E0704040304020203" pitchFamily="82" charset="0"/>
              </a:rPr>
              <a:t> </a:t>
            </a:r>
            <a:r>
              <a:rPr lang="en-US" sz="3600" dirty="0" err="1">
                <a:latin typeface="Snowdrift" panose="040E0704040304020203" pitchFamily="82" charset="0"/>
              </a:rPr>
              <a:t>Faraón</a:t>
            </a:r>
            <a:r>
              <a:rPr lang="es-ES" sz="3600" b="1" dirty="0">
                <a:latin typeface="Snowdrift" panose="040E0704040304020203" pitchFamily="82" charset="0"/>
              </a:rPr>
              <a:t>?</a:t>
            </a:r>
            <a:endParaRPr lang="en-US" sz="3600" b="1" dirty="0">
              <a:latin typeface="Snowdrift" panose="040E0704040304020203" pitchFamily="82" charset="0"/>
            </a:endParaRPr>
          </a:p>
        </p:txBody>
      </p:sp>
      <p:sp>
        <p:nvSpPr>
          <p:cNvPr id="3" name="Rectángulo redondeado 2">
            <a:hlinkClick r:id="rId2" action="ppaction://hlinksldjump"/>
          </p:cNvPr>
          <p:cNvSpPr/>
          <p:nvPr/>
        </p:nvSpPr>
        <p:spPr>
          <a:xfrm>
            <a:off x="2714625" y="1628775"/>
            <a:ext cx="6305549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A) 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 </a:t>
            </a:r>
            <a:r>
              <a:rPr lang="en-US" dirty="0">
                <a:solidFill>
                  <a:schemeClr val="tx1"/>
                </a:solidFill>
                <a:latin typeface="Snowdrift" panose="040E0704040304020203" pitchFamily="82" charset="0"/>
              </a:rPr>
              <a:t>7 </a:t>
            </a:r>
            <a:r>
              <a:rPr lang="en-US" dirty="0" err="1">
                <a:solidFill>
                  <a:schemeClr val="tx1"/>
                </a:solidFill>
                <a:latin typeface="Snowdrift" panose="040E0704040304020203" pitchFamily="82" charset="0"/>
              </a:rPr>
              <a:t>vacas</a:t>
            </a:r>
            <a:r>
              <a:rPr lang="en-US" dirty="0">
                <a:solidFill>
                  <a:schemeClr val="tx1"/>
                </a:solidFill>
                <a:latin typeface="Snowdrift" panose="040E0704040304020203" pitchFamily="8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nowdrift" panose="040E0704040304020203" pitchFamily="82" charset="0"/>
              </a:rPr>
              <a:t>flacas</a:t>
            </a:r>
            <a:r>
              <a:rPr lang="en-US" dirty="0">
                <a:solidFill>
                  <a:schemeClr val="tx1"/>
                </a:solidFill>
                <a:latin typeface="Snowdrift" panose="040E0704040304020203" pitchFamily="8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nowdrift" panose="040E0704040304020203" pitchFamily="82" charset="0"/>
              </a:rPr>
              <a:t>comían</a:t>
            </a:r>
            <a:r>
              <a:rPr lang="en-US" dirty="0">
                <a:solidFill>
                  <a:schemeClr val="tx1"/>
                </a:solidFill>
                <a:latin typeface="Snowdrift" panose="040E0704040304020203" pitchFamily="82" charset="0"/>
              </a:rPr>
              <a:t> 7 </a:t>
            </a:r>
            <a:r>
              <a:rPr lang="en-US" dirty="0" err="1">
                <a:solidFill>
                  <a:schemeClr val="tx1"/>
                </a:solidFill>
                <a:latin typeface="Snowdrift" panose="040E0704040304020203" pitchFamily="82" charset="0"/>
              </a:rPr>
              <a:t>vacas</a:t>
            </a:r>
            <a:r>
              <a:rPr lang="en-US" dirty="0">
                <a:solidFill>
                  <a:schemeClr val="tx1"/>
                </a:solidFill>
                <a:latin typeface="Snowdrift" panose="040E0704040304020203" pitchFamily="8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nowdrift" panose="040E0704040304020203" pitchFamily="82" charset="0"/>
              </a:rPr>
              <a:t>gordas</a:t>
            </a:r>
            <a:endParaRPr lang="es-ES" dirty="0">
              <a:solidFill>
                <a:schemeClr val="tx1"/>
              </a:solidFill>
              <a:latin typeface="Snowdrift" panose="040E0704040304020203" pitchFamily="82" charset="0"/>
            </a:endParaRPr>
          </a:p>
        </p:txBody>
      </p:sp>
      <p:sp>
        <p:nvSpPr>
          <p:cNvPr id="4" name="Rectángulo redondeado 3">
            <a:hlinkClick r:id="rId3" action="ppaction://hlinksldjump"/>
          </p:cNvPr>
          <p:cNvSpPr/>
          <p:nvPr/>
        </p:nvSpPr>
        <p:spPr>
          <a:xfrm>
            <a:off x="2714625" y="2895600"/>
            <a:ext cx="6305549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B) 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La tierra era inundada por un diluvio</a:t>
            </a:r>
            <a:endParaRPr lang="es-ES" sz="2400" dirty="0">
              <a:solidFill>
                <a:schemeClr val="tx1"/>
              </a:solidFill>
              <a:latin typeface="Snowdrift" panose="040E0704040304020203" pitchFamily="82" charset="0"/>
            </a:endParaRPr>
          </a:p>
        </p:txBody>
      </p:sp>
      <p:sp>
        <p:nvSpPr>
          <p:cNvPr id="5" name="Rectángulo redondeado 4">
            <a:hlinkClick r:id="rId3" action="ppaction://hlinksldjump"/>
          </p:cNvPr>
          <p:cNvSpPr/>
          <p:nvPr/>
        </p:nvSpPr>
        <p:spPr>
          <a:xfrm>
            <a:off x="2714625" y="4162425"/>
            <a:ext cx="6305549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C) 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Una serpiente engañaba a una mujer</a:t>
            </a:r>
            <a:endParaRPr lang="es-ES" sz="2400" dirty="0">
              <a:solidFill>
                <a:schemeClr val="tx1"/>
              </a:solidFill>
              <a:latin typeface="Snowdrift" panose="040E0704040304020203" pitchFamily="82" charset="0"/>
            </a:endParaRPr>
          </a:p>
        </p:txBody>
      </p:sp>
      <p:sp>
        <p:nvSpPr>
          <p:cNvPr id="6" name="Rectángulo redondeado 5">
            <a:hlinkClick r:id="rId3" action="ppaction://hlinksldjump"/>
          </p:cNvPr>
          <p:cNvSpPr/>
          <p:nvPr/>
        </p:nvSpPr>
        <p:spPr>
          <a:xfrm>
            <a:off x="2784880" y="5429250"/>
            <a:ext cx="6223811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D) 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Fuego descendía del cielo y consumía Egipto</a:t>
            </a:r>
            <a:endParaRPr lang="es-ES" sz="2400" dirty="0">
              <a:solidFill>
                <a:schemeClr val="tx1"/>
              </a:solidFill>
              <a:latin typeface="Snowdrift" panose="040E070404030402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448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76326" y="2233433"/>
            <a:ext cx="86582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000" b="1" dirty="0">
                <a:latin typeface="Snowdrift" panose="040E0704040304020203" pitchFamily="82" charset="0"/>
              </a:rPr>
              <a:t>SIGUE INTENTANDOLO </a:t>
            </a:r>
            <a:r>
              <a:rPr lang="es-AR" sz="8000" b="1" dirty="0">
                <a:latin typeface="Snowdrift" panose="040E0704040304020203" pitchFamily="82" charset="0"/>
                <a:sym typeface="Wingdings" panose="05000000000000000000" pitchFamily="2" charset="2"/>
              </a:rPr>
              <a:t></a:t>
            </a:r>
            <a:endParaRPr lang="en-US" sz="8000" b="1" dirty="0">
              <a:latin typeface="Snowdrift" panose="040E0704040304020203" pitchFamily="82" charset="0"/>
            </a:endParaRPr>
          </a:p>
        </p:txBody>
      </p:sp>
      <p:sp>
        <p:nvSpPr>
          <p:cNvPr id="7" name="Elipse 6">
            <a:hlinkClick r:id="rId2" action="ppaction://hlinksldjump"/>
          </p:cNvPr>
          <p:cNvSpPr/>
          <p:nvPr/>
        </p:nvSpPr>
        <p:spPr>
          <a:xfrm>
            <a:off x="6848475" y="5124449"/>
            <a:ext cx="4791075" cy="119062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400" dirty="0">
                <a:latin typeface="Snowdrift" panose="040E0704040304020203" pitchFamily="82" charset="0"/>
              </a:rPr>
              <a:t>INTENTAR DENUEVO</a:t>
            </a:r>
            <a:endParaRPr lang="en-US" sz="2400" dirty="0">
              <a:latin typeface="Snowdrift" panose="040E070404030402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87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66851" y="328433"/>
            <a:ext cx="8658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Snowdrift" panose="040E0704040304020203" pitchFamily="82" charset="0"/>
              </a:rPr>
              <a:t>8. ¿</a:t>
            </a:r>
            <a:r>
              <a:rPr lang="es-ES" dirty="0"/>
              <a:t> </a:t>
            </a:r>
            <a:r>
              <a:rPr lang="es-ES" sz="3600" dirty="0">
                <a:latin typeface="Snowdrift" panose="040E0704040304020203" pitchFamily="82" charset="0"/>
              </a:rPr>
              <a:t>Cómo recompensó Faraón a José por interpretar el sueño</a:t>
            </a:r>
            <a:r>
              <a:rPr lang="es-ES" sz="3600" b="1" dirty="0">
                <a:latin typeface="Snowdrift" panose="040E0704040304020203" pitchFamily="82" charset="0"/>
              </a:rPr>
              <a:t>?</a:t>
            </a:r>
            <a:endParaRPr lang="en-US" sz="3600" b="1" dirty="0">
              <a:latin typeface="Snowdrift" panose="040E0704040304020203" pitchFamily="82" charset="0"/>
            </a:endParaRPr>
          </a:p>
        </p:txBody>
      </p:sp>
      <p:sp>
        <p:nvSpPr>
          <p:cNvPr id="3" name="Rectángulo redondeado 2">
            <a:hlinkClick r:id="rId2" action="ppaction://hlinksldjump"/>
          </p:cNvPr>
          <p:cNvSpPr/>
          <p:nvPr/>
        </p:nvSpPr>
        <p:spPr>
          <a:xfrm>
            <a:off x="2714625" y="1628775"/>
            <a:ext cx="6305549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A) </a:t>
            </a:r>
            <a:r>
              <a:rPr lang="es-ES" dirty="0"/>
              <a:t> 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Le </a:t>
            </a:r>
            <a:r>
              <a:rPr lang="es-ES" dirty="0" err="1">
                <a:solidFill>
                  <a:schemeClr val="tx1"/>
                </a:solidFill>
                <a:latin typeface="Snowdrift" panose="040E0704040304020203" pitchFamily="82" charset="0"/>
              </a:rPr>
              <a:t>dió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 toda su fortuna.</a:t>
            </a:r>
          </a:p>
        </p:txBody>
      </p:sp>
      <p:sp>
        <p:nvSpPr>
          <p:cNvPr id="4" name="Rectángulo redondeado 3">
            <a:hlinkClick r:id="rId3" action="ppaction://hlinksldjump"/>
          </p:cNvPr>
          <p:cNvSpPr/>
          <p:nvPr/>
        </p:nvSpPr>
        <p:spPr>
          <a:xfrm>
            <a:off x="2714625" y="2895600"/>
            <a:ext cx="6305549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B) 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Lo puso sobre Egipto y como segundo al mando.</a:t>
            </a:r>
            <a:endParaRPr lang="es-ES" sz="2400" dirty="0">
              <a:solidFill>
                <a:schemeClr val="tx1"/>
              </a:solidFill>
              <a:latin typeface="Snowdrift" panose="040E0704040304020203" pitchFamily="82" charset="0"/>
            </a:endParaRPr>
          </a:p>
        </p:txBody>
      </p:sp>
      <p:sp>
        <p:nvSpPr>
          <p:cNvPr id="5" name="Rectángulo redondeado 4">
            <a:hlinkClick r:id="rId2" action="ppaction://hlinksldjump"/>
          </p:cNvPr>
          <p:cNvSpPr/>
          <p:nvPr/>
        </p:nvSpPr>
        <p:spPr>
          <a:xfrm>
            <a:off x="2714625" y="4162425"/>
            <a:ext cx="6305549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C) 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Lo envió de vuelta con su familia.</a:t>
            </a:r>
            <a:endParaRPr lang="es-ES" sz="2400" dirty="0">
              <a:solidFill>
                <a:schemeClr val="tx1"/>
              </a:solidFill>
              <a:latin typeface="Snowdrift" panose="040E0704040304020203" pitchFamily="82" charset="0"/>
            </a:endParaRPr>
          </a:p>
        </p:txBody>
      </p:sp>
      <p:sp>
        <p:nvSpPr>
          <p:cNvPr id="6" name="Rectángulo redondeado 5">
            <a:hlinkClick r:id="rId2" action="ppaction://hlinksldjump"/>
          </p:cNvPr>
          <p:cNvSpPr/>
          <p:nvPr/>
        </p:nvSpPr>
        <p:spPr>
          <a:xfrm>
            <a:off x="2784880" y="5429250"/>
            <a:ext cx="6223811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D) </a:t>
            </a:r>
            <a:r>
              <a:rPr lang="en-US" dirty="0">
                <a:solidFill>
                  <a:schemeClr val="tx1"/>
                </a:solidFill>
                <a:latin typeface="Snowdrift" panose="040E0704040304020203" pitchFamily="82" charset="0"/>
              </a:rPr>
              <a:t>Lo </a:t>
            </a:r>
            <a:r>
              <a:rPr lang="en-US" dirty="0" err="1">
                <a:solidFill>
                  <a:schemeClr val="tx1"/>
                </a:solidFill>
                <a:latin typeface="Snowdrift" panose="040E0704040304020203" pitchFamily="82" charset="0"/>
              </a:rPr>
              <a:t>nombró</a:t>
            </a:r>
            <a:r>
              <a:rPr lang="en-US" dirty="0">
                <a:solidFill>
                  <a:schemeClr val="tx1"/>
                </a:solidFill>
                <a:latin typeface="Snowdrift" panose="040E0704040304020203" pitchFamily="8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nowdrift" panose="040E0704040304020203" pitchFamily="82" charset="0"/>
              </a:rPr>
              <a:t>Faraón</a:t>
            </a:r>
            <a:r>
              <a:rPr lang="en-US" dirty="0">
                <a:solidFill>
                  <a:schemeClr val="tx1"/>
                </a:solidFill>
                <a:latin typeface="Snowdrift" panose="040E0704040304020203" pitchFamily="82" charset="0"/>
              </a:rPr>
              <a:t>.</a:t>
            </a:r>
            <a:endParaRPr lang="es-ES" sz="2400" dirty="0">
              <a:solidFill>
                <a:schemeClr val="tx1"/>
              </a:solidFill>
              <a:latin typeface="Snowdrift" panose="040E070404030402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625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76326" y="2233433"/>
            <a:ext cx="86582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000" b="1" dirty="0">
                <a:latin typeface="Snowdrift" panose="040E0704040304020203" pitchFamily="82" charset="0"/>
              </a:rPr>
              <a:t>SIGUE INTENTANDOLO </a:t>
            </a:r>
            <a:r>
              <a:rPr lang="es-AR" sz="8000" b="1" dirty="0">
                <a:latin typeface="Snowdrift" panose="040E0704040304020203" pitchFamily="82" charset="0"/>
                <a:sym typeface="Wingdings" panose="05000000000000000000" pitchFamily="2" charset="2"/>
              </a:rPr>
              <a:t></a:t>
            </a:r>
            <a:endParaRPr lang="en-US" sz="8000" b="1" dirty="0">
              <a:latin typeface="Snowdrift" panose="040E0704040304020203" pitchFamily="82" charset="0"/>
            </a:endParaRPr>
          </a:p>
        </p:txBody>
      </p:sp>
      <p:sp>
        <p:nvSpPr>
          <p:cNvPr id="7" name="Elipse 6">
            <a:hlinkClick r:id="rId2" action="ppaction://hlinksldjump"/>
          </p:cNvPr>
          <p:cNvSpPr/>
          <p:nvPr/>
        </p:nvSpPr>
        <p:spPr>
          <a:xfrm>
            <a:off x="6848475" y="5124449"/>
            <a:ext cx="4791075" cy="119062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400" dirty="0">
                <a:latin typeface="Snowdrift" panose="040E0704040304020203" pitchFamily="82" charset="0"/>
              </a:rPr>
              <a:t>INTENTAR DENUEVO</a:t>
            </a:r>
            <a:endParaRPr lang="en-US" sz="2400" dirty="0">
              <a:latin typeface="Snowdrift" panose="040E070404030402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857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66851" y="328433"/>
            <a:ext cx="8658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Snowdrift" panose="040E0704040304020203" pitchFamily="82" charset="0"/>
              </a:rPr>
              <a:t>9. ¿</a:t>
            </a:r>
            <a:r>
              <a:rPr lang="es-ES" dirty="0"/>
              <a:t> </a:t>
            </a:r>
            <a:r>
              <a:rPr lang="es-ES" sz="3600" dirty="0">
                <a:latin typeface="Snowdrift" panose="040E0704040304020203" pitchFamily="82" charset="0"/>
              </a:rPr>
              <a:t>Quien muere ahorcado y comido por cuervos</a:t>
            </a:r>
            <a:r>
              <a:rPr lang="es-ES" sz="3600" b="1" dirty="0">
                <a:latin typeface="Snowdrift" panose="040E0704040304020203" pitchFamily="82" charset="0"/>
              </a:rPr>
              <a:t>?</a:t>
            </a:r>
            <a:endParaRPr lang="en-US" sz="3600" b="1" dirty="0">
              <a:latin typeface="Snowdrift" panose="040E0704040304020203" pitchFamily="82" charset="0"/>
            </a:endParaRPr>
          </a:p>
        </p:txBody>
      </p:sp>
      <p:sp>
        <p:nvSpPr>
          <p:cNvPr id="3" name="Rectángulo redondeado 2">
            <a:hlinkClick r:id="rId2" action="ppaction://hlinksldjump"/>
          </p:cNvPr>
          <p:cNvSpPr/>
          <p:nvPr/>
        </p:nvSpPr>
        <p:spPr>
          <a:xfrm>
            <a:off x="2714625" y="1628775"/>
            <a:ext cx="6305549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A) </a:t>
            </a:r>
            <a:r>
              <a:rPr lang="es-ES" dirty="0"/>
              <a:t> 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El faraón.</a:t>
            </a:r>
          </a:p>
        </p:txBody>
      </p:sp>
      <p:sp>
        <p:nvSpPr>
          <p:cNvPr id="4" name="Rectángulo redondeado 3">
            <a:hlinkClick r:id="rId2" action="ppaction://hlinksldjump"/>
          </p:cNvPr>
          <p:cNvSpPr/>
          <p:nvPr/>
        </p:nvSpPr>
        <p:spPr>
          <a:xfrm>
            <a:off x="2714625" y="2895600"/>
            <a:ext cx="6305549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B) 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El jefe de los coperos.</a:t>
            </a:r>
            <a:endParaRPr lang="es-ES" sz="2400" dirty="0">
              <a:solidFill>
                <a:schemeClr val="tx1"/>
              </a:solidFill>
              <a:latin typeface="Snowdrift" panose="040E0704040304020203" pitchFamily="82" charset="0"/>
            </a:endParaRPr>
          </a:p>
        </p:txBody>
      </p:sp>
      <p:sp>
        <p:nvSpPr>
          <p:cNvPr id="5" name="Rectángulo redondeado 4">
            <a:hlinkClick r:id="rId2" action="ppaction://hlinksldjump"/>
          </p:cNvPr>
          <p:cNvSpPr/>
          <p:nvPr/>
        </p:nvSpPr>
        <p:spPr>
          <a:xfrm>
            <a:off x="2714625" y="4162425"/>
            <a:ext cx="6305549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C) 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EL eunuco de Rey, </a:t>
            </a:r>
            <a:r>
              <a:rPr lang="es-ES" dirty="0" err="1">
                <a:solidFill>
                  <a:schemeClr val="tx1"/>
                </a:solidFill>
                <a:latin typeface="Snowdrift" panose="040E0704040304020203" pitchFamily="82" charset="0"/>
              </a:rPr>
              <a:t>Potiphar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.</a:t>
            </a:r>
            <a:endParaRPr lang="es-ES" sz="2400" dirty="0">
              <a:solidFill>
                <a:schemeClr val="tx1"/>
              </a:solidFill>
              <a:latin typeface="Snowdrift" panose="040E0704040304020203" pitchFamily="82" charset="0"/>
            </a:endParaRPr>
          </a:p>
        </p:txBody>
      </p:sp>
      <p:sp>
        <p:nvSpPr>
          <p:cNvPr id="6" name="Rectángulo redondeado 5">
            <a:hlinkClick r:id="rId3" action="ppaction://hlinksldjump"/>
          </p:cNvPr>
          <p:cNvSpPr/>
          <p:nvPr/>
        </p:nvSpPr>
        <p:spPr>
          <a:xfrm>
            <a:off x="2784880" y="5429250"/>
            <a:ext cx="6223811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D) </a:t>
            </a:r>
            <a:r>
              <a:rPr lang="es-AR" dirty="0">
                <a:ln w="0"/>
                <a:solidFill>
                  <a:schemeClr val="tx1"/>
                </a:solidFill>
                <a:latin typeface="Snowdrift" panose="040E0704040304020203" pitchFamily="82" charset="0"/>
              </a:rPr>
              <a:t>El jefe de los panaderos.</a:t>
            </a:r>
            <a:endParaRPr lang="es-ES" sz="2400" dirty="0">
              <a:solidFill>
                <a:schemeClr val="tx1"/>
              </a:solidFill>
              <a:latin typeface="Snowdrift" panose="040E070404030402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040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76326" y="2233433"/>
            <a:ext cx="86582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000" b="1" dirty="0">
                <a:latin typeface="Snowdrift" panose="040E0704040304020203" pitchFamily="82" charset="0"/>
              </a:rPr>
              <a:t>SIGUE INTENTANDOLO </a:t>
            </a:r>
            <a:r>
              <a:rPr lang="es-AR" sz="8000" b="1" dirty="0">
                <a:latin typeface="Snowdrift" panose="040E0704040304020203" pitchFamily="82" charset="0"/>
                <a:sym typeface="Wingdings" panose="05000000000000000000" pitchFamily="2" charset="2"/>
              </a:rPr>
              <a:t></a:t>
            </a:r>
            <a:endParaRPr lang="en-US" sz="8000" b="1" dirty="0">
              <a:latin typeface="Snowdrift" panose="040E0704040304020203" pitchFamily="82" charset="0"/>
            </a:endParaRPr>
          </a:p>
        </p:txBody>
      </p:sp>
      <p:sp>
        <p:nvSpPr>
          <p:cNvPr id="7" name="Elipse 6">
            <a:hlinkClick r:id="rId2" action="ppaction://hlinksldjump"/>
          </p:cNvPr>
          <p:cNvSpPr/>
          <p:nvPr/>
        </p:nvSpPr>
        <p:spPr>
          <a:xfrm>
            <a:off x="6848475" y="5124449"/>
            <a:ext cx="4791075" cy="119062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400" dirty="0">
                <a:latin typeface="Snowdrift" panose="040E0704040304020203" pitchFamily="82" charset="0"/>
              </a:rPr>
              <a:t>INTENTAR DENUEVO</a:t>
            </a:r>
            <a:endParaRPr lang="en-US" sz="2400" dirty="0">
              <a:latin typeface="Snowdrift" panose="040E070404030402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907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5300" y="328433"/>
            <a:ext cx="9629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Snowdrift" panose="040E0704040304020203" pitchFamily="82" charset="0"/>
              </a:rPr>
              <a:t>10. ¿Cuál fue la solución que presenta José para enfrentar los 14 años venideros?</a:t>
            </a:r>
            <a:endParaRPr lang="en-US" sz="3600" b="1" dirty="0">
              <a:latin typeface="Snowdrift" panose="040E0704040304020203" pitchFamily="82" charset="0"/>
            </a:endParaRPr>
          </a:p>
        </p:txBody>
      </p:sp>
      <p:sp>
        <p:nvSpPr>
          <p:cNvPr id="3" name="Rectángulo redondeado 2">
            <a:hlinkClick r:id="rId2" action="ppaction://hlinksldjump"/>
          </p:cNvPr>
          <p:cNvSpPr/>
          <p:nvPr/>
        </p:nvSpPr>
        <p:spPr>
          <a:xfrm>
            <a:off x="2714625" y="1628775"/>
            <a:ext cx="6305549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A) </a:t>
            </a:r>
            <a:r>
              <a:rPr lang="es-ES" dirty="0"/>
              <a:t> 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Que la quinta parte de todos los alimentos debe ser ahorrada.</a:t>
            </a:r>
          </a:p>
        </p:txBody>
      </p:sp>
      <p:sp>
        <p:nvSpPr>
          <p:cNvPr id="4" name="Rectángulo redondeado 3">
            <a:hlinkClick r:id="rId2" action="ppaction://hlinksldjump"/>
          </p:cNvPr>
          <p:cNvSpPr/>
          <p:nvPr/>
        </p:nvSpPr>
        <p:spPr>
          <a:xfrm>
            <a:off x="2714625" y="2895600"/>
            <a:ext cx="6305549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B) 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Que el exceso de alimento sea guardado en los graneros.</a:t>
            </a:r>
            <a:endParaRPr lang="es-ES" sz="2400" dirty="0">
              <a:solidFill>
                <a:schemeClr val="tx1"/>
              </a:solidFill>
              <a:latin typeface="Snowdrift" panose="040E0704040304020203" pitchFamily="82" charset="0"/>
            </a:endParaRPr>
          </a:p>
        </p:txBody>
      </p:sp>
      <p:sp>
        <p:nvSpPr>
          <p:cNvPr id="5" name="Rectángulo redondeado 4">
            <a:hlinkClick r:id="rId2" action="ppaction://hlinksldjump"/>
          </p:cNvPr>
          <p:cNvSpPr/>
          <p:nvPr/>
        </p:nvSpPr>
        <p:spPr>
          <a:xfrm>
            <a:off x="2714625" y="4162425"/>
            <a:ext cx="6305549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C) 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Coloca Intendentes y gobernadores en cada ciudad para administrar el alimento.</a:t>
            </a:r>
            <a:endParaRPr lang="es-ES" sz="2400" dirty="0">
              <a:solidFill>
                <a:schemeClr val="tx1"/>
              </a:solidFill>
              <a:latin typeface="Snowdrift" panose="040E0704040304020203" pitchFamily="82" charset="0"/>
            </a:endParaRPr>
          </a:p>
        </p:txBody>
      </p:sp>
      <p:sp>
        <p:nvSpPr>
          <p:cNvPr id="6" name="Rectángulo redondeado 5">
            <a:hlinkClick r:id="rId3" action="ppaction://hlinksldjump"/>
          </p:cNvPr>
          <p:cNvSpPr/>
          <p:nvPr/>
        </p:nvSpPr>
        <p:spPr>
          <a:xfrm>
            <a:off x="2784880" y="5429250"/>
            <a:ext cx="6223811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D) </a:t>
            </a:r>
            <a:r>
              <a:rPr lang="es-AR" dirty="0">
                <a:ln w="0"/>
                <a:solidFill>
                  <a:schemeClr val="tx1"/>
                </a:solidFill>
                <a:latin typeface="Snowdrift" panose="040E0704040304020203" pitchFamily="82" charset="0"/>
              </a:rPr>
              <a:t>Todas son correctas.</a:t>
            </a:r>
            <a:endParaRPr lang="es-ES" sz="2400" dirty="0">
              <a:solidFill>
                <a:schemeClr val="tx1"/>
              </a:solidFill>
              <a:latin typeface="Snowdrift" panose="040E070404030402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259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76326" y="2233433"/>
            <a:ext cx="86582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000" b="1" dirty="0">
                <a:latin typeface="Snowdrift" panose="040E0704040304020203" pitchFamily="82" charset="0"/>
              </a:rPr>
              <a:t>SIGUE INTENTANDOLO </a:t>
            </a:r>
            <a:r>
              <a:rPr lang="es-AR" sz="8000" b="1" dirty="0">
                <a:latin typeface="Snowdrift" panose="040E0704040304020203" pitchFamily="82" charset="0"/>
                <a:sym typeface="Wingdings" panose="05000000000000000000" pitchFamily="2" charset="2"/>
              </a:rPr>
              <a:t></a:t>
            </a:r>
            <a:endParaRPr lang="en-US" sz="8000" b="1" dirty="0">
              <a:latin typeface="Snowdrift" panose="040E0704040304020203" pitchFamily="82" charset="0"/>
            </a:endParaRPr>
          </a:p>
        </p:txBody>
      </p:sp>
      <p:sp>
        <p:nvSpPr>
          <p:cNvPr id="7" name="Elipse 6">
            <a:hlinkClick r:id="rId2" action="ppaction://hlinksldjump"/>
          </p:cNvPr>
          <p:cNvSpPr/>
          <p:nvPr/>
        </p:nvSpPr>
        <p:spPr>
          <a:xfrm>
            <a:off x="6848475" y="5124449"/>
            <a:ext cx="4791075" cy="119062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400" dirty="0">
                <a:latin typeface="Snowdrift" panose="040E0704040304020203" pitchFamily="82" charset="0"/>
              </a:rPr>
              <a:t>INTENTAR DENUEVO</a:t>
            </a:r>
            <a:endParaRPr lang="en-US" sz="2400" dirty="0">
              <a:latin typeface="Snowdrift" panose="040E070404030402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609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5300" y="328433"/>
            <a:ext cx="9629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Snowdrift" panose="040E0704040304020203" pitchFamily="82" charset="0"/>
              </a:rPr>
              <a:t>11. ¿Cuál es el nombre del dios del Sol que veneran los Egipcios?</a:t>
            </a:r>
            <a:endParaRPr lang="en-US" sz="3600" b="1" dirty="0">
              <a:latin typeface="Snowdrift" panose="040E0704040304020203" pitchFamily="82" charset="0"/>
            </a:endParaRPr>
          </a:p>
        </p:txBody>
      </p:sp>
      <p:sp>
        <p:nvSpPr>
          <p:cNvPr id="3" name="Rectángulo redondeado 2">
            <a:hlinkClick r:id="rId2" action="ppaction://hlinksldjump"/>
          </p:cNvPr>
          <p:cNvSpPr/>
          <p:nvPr/>
        </p:nvSpPr>
        <p:spPr>
          <a:xfrm>
            <a:off x="2714625" y="1628775"/>
            <a:ext cx="6305549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A) </a:t>
            </a:r>
            <a:r>
              <a:rPr lang="es-ES" dirty="0"/>
              <a:t> 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Ra.</a:t>
            </a:r>
          </a:p>
        </p:txBody>
      </p:sp>
      <p:sp>
        <p:nvSpPr>
          <p:cNvPr id="4" name="Rectángulo redondeado 3">
            <a:hlinkClick r:id="rId3" action="ppaction://hlinksldjump"/>
          </p:cNvPr>
          <p:cNvSpPr/>
          <p:nvPr/>
        </p:nvSpPr>
        <p:spPr>
          <a:xfrm>
            <a:off x="2714625" y="2895600"/>
            <a:ext cx="6305549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B) </a:t>
            </a:r>
            <a:r>
              <a:rPr lang="es-ES" dirty="0" err="1">
                <a:solidFill>
                  <a:schemeClr val="tx1"/>
                </a:solidFill>
                <a:latin typeface="Snowdrift" panose="040E0704040304020203" pitchFamily="82" charset="0"/>
              </a:rPr>
              <a:t>Seth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.</a:t>
            </a:r>
            <a:endParaRPr lang="es-ES" sz="2400" dirty="0">
              <a:solidFill>
                <a:schemeClr val="tx1"/>
              </a:solidFill>
              <a:latin typeface="Snowdrift" panose="040E0704040304020203" pitchFamily="82" charset="0"/>
            </a:endParaRPr>
          </a:p>
        </p:txBody>
      </p:sp>
      <p:sp>
        <p:nvSpPr>
          <p:cNvPr id="5" name="Rectángulo redondeado 4">
            <a:hlinkClick r:id="rId3" action="ppaction://hlinksldjump"/>
          </p:cNvPr>
          <p:cNvSpPr/>
          <p:nvPr/>
        </p:nvSpPr>
        <p:spPr>
          <a:xfrm>
            <a:off x="2714625" y="4162425"/>
            <a:ext cx="6305549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C) </a:t>
            </a:r>
            <a:r>
              <a:rPr lang="es-ES" dirty="0" err="1">
                <a:solidFill>
                  <a:schemeClr val="tx1"/>
                </a:solidFill>
                <a:latin typeface="Snowdrift" panose="040E0704040304020203" pitchFamily="82" charset="0"/>
              </a:rPr>
              <a:t>On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.</a:t>
            </a:r>
            <a:endParaRPr lang="es-ES" sz="2400" dirty="0">
              <a:solidFill>
                <a:schemeClr val="tx1"/>
              </a:solidFill>
              <a:latin typeface="Snowdrift" panose="040E0704040304020203" pitchFamily="82" charset="0"/>
            </a:endParaRPr>
          </a:p>
        </p:txBody>
      </p:sp>
      <p:sp>
        <p:nvSpPr>
          <p:cNvPr id="6" name="Rectángulo redondeado 5">
            <a:hlinkClick r:id="rId3" action="ppaction://hlinksldjump"/>
          </p:cNvPr>
          <p:cNvSpPr/>
          <p:nvPr/>
        </p:nvSpPr>
        <p:spPr>
          <a:xfrm>
            <a:off x="2784880" y="5429250"/>
            <a:ext cx="6223811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D) </a:t>
            </a:r>
            <a:r>
              <a:rPr lang="es-AR" dirty="0">
                <a:ln w="0"/>
                <a:solidFill>
                  <a:schemeClr val="tx1"/>
                </a:solidFill>
                <a:latin typeface="Snowdrift" panose="040E0704040304020203" pitchFamily="82" charset="0"/>
              </a:rPr>
              <a:t>Osiris.</a:t>
            </a:r>
            <a:endParaRPr lang="es-ES" sz="2400" dirty="0">
              <a:solidFill>
                <a:schemeClr val="tx1"/>
              </a:solidFill>
              <a:latin typeface="Snowdrift" panose="040E070404030402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070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76326" y="2233433"/>
            <a:ext cx="86582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000" b="1" dirty="0">
                <a:latin typeface="Snowdrift" panose="040E0704040304020203" pitchFamily="82" charset="0"/>
              </a:rPr>
              <a:t>SIGUE INTENTANDOLO </a:t>
            </a:r>
            <a:r>
              <a:rPr lang="es-AR" sz="8000" b="1" dirty="0">
                <a:latin typeface="Snowdrift" panose="040E0704040304020203" pitchFamily="82" charset="0"/>
                <a:sym typeface="Wingdings" panose="05000000000000000000" pitchFamily="2" charset="2"/>
              </a:rPr>
              <a:t></a:t>
            </a:r>
            <a:endParaRPr lang="en-US" sz="8000" b="1" dirty="0">
              <a:latin typeface="Snowdrift" panose="040E0704040304020203" pitchFamily="82" charset="0"/>
            </a:endParaRPr>
          </a:p>
        </p:txBody>
      </p:sp>
      <p:sp>
        <p:nvSpPr>
          <p:cNvPr id="7" name="Elipse 6">
            <a:hlinkClick r:id="rId2" action="ppaction://hlinksldjump"/>
          </p:cNvPr>
          <p:cNvSpPr/>
          <p:nvPr/>
        </p:nvSpPr>
        <p:spPr>
          <a:xfrm>
            <a:off x="6848475" y="5124449"/>
            <a:ext cx="4791075" cy="119062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400" dirty="0">
                <a:latin typeface="Snowdrift" panose="040E0704040304020203" pitchFamily="82" charset="0"/>
              </a:rPr>
              <a:t>INTENTAR DENUEVO</a:t>
            </a:r>
            <a:endParaRPr lang="en-US" sz="2400" dirty="0">
              <a:latin typeface="Snowdrift" panose="040E070404030402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2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05934" y="778933"/>
            <a:ext cx="9355666" cy="47752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ES" sz="6200" dirty="0"/>
              <a:t>Mas Jehová </a:t>
            </a:r>
            <a:r>
              <a:rPr lang="es-ES" sz="6200" dirty="0" err="1"/>
              <a:t>fué</a:t>
            </a:r>
            <a:r>
              <a:rPr lang="es-ES" sz="6200" dirty="0"/>
              <a:t> con José, y </a:t>
            </a:r>
            <a:r>
              <a:rPr lang="es-ES" sz="6200" dirty="0" err="1"/>
              <a:t>fué</a:t>
            </a:r>
            <a:r>
              <a:rPr lang="es-ES" sz="6200" dirty="0"/>
              <a:t> varón prosperado: y estaba en la casa de su señor el Egipcio.</a:t>
            </a:r>
            <a:endParaRPr lang="en-US" sz="6200" dirty="0"/>
          </a:p>
        </p:txBody>
      </p:sp>
      <p:sp>
        <p:nvSpPr>
          <p:cNvPr id="4" name="CuadroTexto 3"/>
          <p:cNvSpPr txBox="1"/>
          <p:nvPr/>
        </p:nvSpPr>
        <p:spPr>
          <a:xfrm>
            <a:off x="4064000" y="5799766"/>
            <a:ext cx="339762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4000" dirty="0"/>
              <a:t>Génesis 39:2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66429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5300" y="328433"/>
            <a:ext cx="9629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Snowdrift" panose="040E0704040304020203" pitchFamily="82" charset="0"/>
              </a:rPr>
              <a:t>12. ¿Cuál de estas alternativas es una ciudad de Egipto?</a:t>
            </a:r>
            <a:endParaRPr lang="en-US" sz="3600" b="1" dirty="0">
              <a:latin typeface="Snowdrift" panose="040E0704040304020203" pitchFamily="82" charset="0"/>
            </a:endParaRPr>
          </a:p>
        </p:txBody>
      </p:sp>
      <p:sp>
        <p:nvSpPr>
          <p:cNvPr id="3" name="Rectángulo redondeado 2">
            <a:hlinkClick r:id="rId2" action="ppaction://hlinksldjump"/>
          </p:cNvPr>
          <p:cNvSpPr/>
          <p:nvPr/>
        </p:nvSpPr>
        <p:spPr>
          <a:xfrm>
            <a:off x="2714625" y="1628775"/>
            <a:ext cx="6305549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A) </a:t>
            </a:r>
            <a:r>
              <a:rPr lang="es-ES" dirty="0"/>
              <a:t> 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Rio </a:t>
            </a:r>
            <a:r>
              <a:rPr lang="es-ES" dirty="0" err="1">
                <a:solidFill>
                  <a:schemeClr val="tx1"/>
                </a:solidFill>
                <a:latin typeface="Snowdrift" panose="040E0704040304020203" pitchFamily="82" charset="0"/>
              </a:rPr>
              <a:t>nilo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.</a:t>
            </a:r>
          </a:p>
        </p:txBody>
      </p:sp>
      <p:sp>
        <p:nvSpPr>
          <p:cNvPr id="4" name="Rectángulo redondeado 3">
            <a:hlinkClick r:id="rId2" action="ppaction://hlinksldjump"/>
          </p:cNvPr>
          <p:cNvSpPr/>
          <p:nvPr/>
        </p:nvSpPr>
        <p:spPr>
          <a:xfrm>
            <a:off x="2714625" y="2895600"/>
            <a:ext cx="6305549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B) 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Canaán.</a:t>
            </a:r>
            <a:endParaRPr lang="es-ES" sz="2400" dirty="0">
              <a:solidFill>
                <a:schemeClr val="tx1"/>
              </a:solidFill>
              <a:latin typeface="Snowdrift" panose="040E0704040304020203" pitchFamily="82" charset="0"/>
            </a:endParaRPr>
          </a:p>
        </p:txBody>
      </p:sp>
      <p:sp>
        <p:nvSpPr>
          <p:cNvPr id="5" name="Rectángulo redondeado 4">
            <a:hlinkClick r:id="rId2" action="ppaction://hlinksldjump"/>
          </p:cNvPr>
          <p:cNvSpPr/>
          <p:nvPr/>
        </p:nvSpPr>
        <p:spPr>
          <a:xfrm>
            <a:off x="2714625" y="4162425"/>
            <a:ext cx="6305549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C) 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Macedonia.</a:t>
            </a:r>
            <a:endParaRPr lang="es-ES" sz="2400" dirty="0">
              <a:solidFill>
                <a:schemeClr val="tx1"/>
              </a:solidFill>
              <a:latin typeface="Snowdrift" panose="040E0704040304020203" pitchFamily="82" charset="0"/>
            </a:endParaRPr>
          </a:p>
        </p:txBody>
      </p:sp>
      <p:sp>
        <p:nvSpPr>
          <p:cNvPr id="6" name="Rectángulo redondeado 5">
            <a:hlinkClick r:id="rId3" action="ppaction://hlinksldjump"/>
          </p:cNvPr>
          <p:cNvSpPr/>
          <p:nvPr/>
        </p:nvSpPr>
        <p:spPr>
          <a:xfrm>
            <a:off x="2784880" y="5429250"/>
            <a:ext cx="6223811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D) </a:t>
            </a:r>
            <a:r>
              <a:rPr lang="es-AR" dirty="0">
                <a:ln w="0"/>
                <a:solidFill>
                  <a:schemeClr val="tx1"/>
                </a:solidFill>
                <a:latin typeface="Snowdrift" panose="040E0704040304020203" pitchFamily="82" charset="0"/>
              </a:rPr>
              <a:t>Heliópolis.</a:t>
            </a:r>
            <a:endParaRPr lang="es-ES" sz="2400" dirty="0">
              <a:solidFill>
                <a:schemeClr val="tx1"/>
              </a:solidFill>
              <a:latin typeface="Snowdrift" panose="040E070404030402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2060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76326" y="2233433"/>
            <a:ext cx="86582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000" b="1" dirty="0">
                <a:latin typeface="Snowdrift" panose="040E0704040304020203" pitchFamily="82" charset="0"/>
              </a:rPr>
              <a:t>SIGUE INTENTANDOLO </a:t>
            </a:r>
            <a:r>
              <a:rPr lang="es-AR" sz="8000" b="1" dirty="0">
                <a:latin typeface="Snowdrift" panose="040E0704040304020203" pitchFamily="82" charset="0"/>
                <a:sym typeface="Wingdings" panose="05000000000000000000" pitchFamily="2" charset="2"/>
              </a:rPr>
              <a:t></a:t>
            </a:r>
            <a:endParaRPr lang="en-US" sz="8000" b="1" dirty="0">
              <a:latin typeface="Snowdrift" panose="040E0704040304020203" pitchFamily="82" charset="0"/>
            </a:endParaRPr>
          </a:p>
        </p:txBody>
      </p:sp>
      <p:sp>
        <p:nvSpPr>
          <p:cNvPr id="7" name="Elipse 6">
            <a:hlinkClick r:id="rId2" action="ppaction://hlinksldjump"/>
          </p:cNvPr>
          <p:cNvSpPr/>
          <p:nvPr/>
        </p:nvSpPr>
        <p:spPr>
          <a:xfrm>
            <a:off x="6848475" y="5124449"/>
            <a:ext cx="4791075" cy="119062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400" dirty="0">
                <a:latin typeface="Snowdrift" panose="040E0704040304020203" pitchFamily="82" charset="0"/>
              </a:rPr>
              <a:t>INTENTAR DENUEVO</a:t>
            </a:r>
            <a:endParaRPr lang="en-US" sz="2400" dirty="0">
              <a:latin typeface="Snowdrift" panose="040E070404030402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678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5300" y="328433"/>
            <a:ext cx="962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Snowdrift" panose="040E0704040304020203" pitchFamily="82" charset="0"/>
              </a:rPr>
              <a:t>13. ¿Cómo se llamaban los hijos de José?</a:t>
            </a:r>
            <a:endParaRPr lang="en-US" sz="3600" b="1" dirty="0">
              <a:latin typeface="Snowdrift" panose="040E0704040304020203" pitchFamily="82" charset="0"/>
            </a:endParaRPr>
          </a:p>
        </p:txBody>
      </p:sp>
      <p:sp>
        <p:nvSpPr>
          <p:cNvPr id="3" name="Rectángulo redondeado 2">
            <a:hlinkClick r:id="rId2" action="ppaction://hlinksldjump"/>
          </p:cNvPr>
          <p:cNvSpPr/>
          <p:nvPr/>
        </p:nvSpPr>
        <p:spPr>
          <a:xfrm>
            <a:off x="2714625" y="1628775"/>
            <a:ext cx="6305549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A) </a:t>
            </a:r>
            <a:r>
              <a:rPr lang="es-ES" dirty="0"/>
              <a:t> 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Rubén y Simeón.</a:t>
            </a:r>
          </a:p>
        </p:txBody>
      </p:sp>
      <p:sp>
        <p:nvSpPr>
          <p:cNvPr id="4" name="Rectángulo redondeado 3">
            <a:hlinkClick r:id="rId2" action="ppaction://hlinksldjump"/>
          </p:cNvPr>
          <p:cNvSpPr/>
          <p:nvPr/>
        </p:nvSpPr>
        <p:spPr>
          <a:xfrm>
            <a:off x="2714625" y="2895600"/>
            <a:ext cx="6305549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B) 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Efraím y </a:t>
            </a:r>
            <a:r>
              <a:rPr lang="es-ES" dirty="0" err="1">
                <a:solidFill>
                  <a:schemeClr val="tx1"/>
                </a:solidFill>
                <a:latin typeface="Snowdrift" panose="040E0704040304020203" pitchFamily="82" charset="0"/>
              </a:rPr>
              <a:t>Potiphar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.</a:t>
            </a:r>
            <a:endParaRPr lang="es-ES" sz="2400" dirty="0">
              <a:solidFill>
                <a:schemeClr val="tx1"/>
              </a:solidFill>
              <a:latin typeface="Snowdrift" panose="040E0704040304020203" pitchFamily="82" charset="0"/>
            </a:endParaRPr>
          </a:p>
        </p:txBody>
      </p:sp>
      <p:sp>
        <p:nvSpPr>
          <p:cNvPr id="5" name="Rectángulo redondeado 4">
            <a:hlinkClick r:id="rId2" action="ppaction://hlinksldjump"/>
          </p:cNvPr>
          <p:cNvSpPr/>
          <p:nvPr/>
        </p:nvSpPr>
        <p:spPr>
          <a:xfrm>
            <a:off x="2714625" y="4162425"/>
            <a:ext cx="6305549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C) 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Benjamín y Manases.</a:t>
            </a:r>
            <a:endParaRPr lang="es-ES" sz="2400" dirty="0">
              <a:solidFill>
                <a:schemeClr val="tx1"/>
              </a:solidFill>
              <a:latin typeface="Snowdrift" panose="040E0704040304020203" pitchFamily="82" charset="0"/>
            </a:endParaRPr>
          </a:p>
        </p:txBody>
      </p:sp>
      <p:sp>
        <p:nvSpPr>
          <p:cNvPr id="6" name="Rectángulo redondeado 5">
            <a:hlinkClick r:id="rId3" action="ppaction://hlinksldjump"/>
          </p:cNvPr>
          <p:cNvSpPr/>
          <p:nvPr/>
        </p:nvSpPr>
        <p:spPr>
          <a:xfrm>
            <a:off x="2784880" y="5429250"/>
            <a:ext cx="6223811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D) </a:t>
            </a:r>
            <a:r>
              <a:rPr lang="es-AR" dirty="0">
                <a:ln w="0"/>
                <a:solidFill>
                  <a:schemeClr val="tx1"/>
                </a:solidFill>
                <a:latin typeface="Snowdrift" panose="040E0704040304020203" pitchFamily="82" charset="0"/>
              </a:rPr>
              <a:t>Manases y Efraím.</a:t>
            </a:r>
            <a:endParaRPr lang="es-ES" sz="2400" dirty="0">
              <a:solidFill>
                <a:schemeClr val="tx1"/>
              </a:solidFill>
              <a:latin typeface="Snowdrift" panose="040E070404030402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607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76326" y="2233433"/>
            <a:ext cx="86582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000" b="1" dirty="0">
                <a:latin typeface="Snowdrift" panose="040E0704040304020203" pitchFamily="82" charset="0"/>
              </a:rPr>
              <a:t>SIGUE INTENTANDOLO </a:t>
            </a:r>
            <a:r>
              <a:rPr lang="es-AR" sz="8000" b="1" dirty="0">
                <a:latin typeface="Snowdrift" panose="040E0704040304020203" pitchFamily="82" charset="0"/>
                <a:sym typeface="Wingdings" panose="05000000000000000000" pitchFamily="2" charset="2"/>
              </a:rPr>
              <a:t></a:t>
            </a:r>
            <a:endParaRPr lang="en-US" sz="8000" b="1" dirty="0">
              <a:latin typeface="Snowdrift" panose="040E0704040304020203" pitchFamily="82" charset="0"/>
            </a:endParaRPr>
          </a:p>
        </p:txBody>
      </p:sp>
      <p:sp>
        <p:nvSpPr>
          <p:cNvPr id="7" name="Elipse 6">
            <a:hlinkClick r:id="rId2" action="ppaction://hlinksldjump"/>
          </p:cNvPr>
          <p:cNvSpPr/>
          <p:nvPr/>
        </p:nvSpPr>
        <p:spPr>
          <a:xfrm>
            <a:off x="6848475" y="5124449"/>
            <a:ext cx="4791075" cy="119062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400" dirty="0">
                <a:latin typeface="Snowdrift" panose="040E0704040304020203" pitchFamily="82" charset="0"/>
              </a:rPr>
              <a:t>INTENTAR DENUEVO</a:t>
            </a:r>
            <a:endParaRPr lang="en-US" sz="2400" dirty="0">
              <a:latin typeface="Snowdrift" panose="040E070404030402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607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5300" y="328433"/>
            <a:ext cx="9629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Snowdrift" panose="040E0704040304020203" pitchFamily="82" charset="0"/>
              </a:rPr>
              <a:t>14. ¿Cuál es el nombre de la esposa de José?</a:t>
            </a:r>
            <a:endParaRPr lang="en-US" sz="3600" b="1" dirty="0">
              <a:latin typeface="Snowdrift" panose="040E0704040304020203" pitchFamily="82" charset="0"/>
            </a:endParaRPr>
          </a:p>
        </p:txBody>
      </p:sp>
      <p:sp>
        <p:nvSpPr>
          <p:cNvPr id="3" name="Rectángulo redondeado 2">
            <a:hlinkClick r:id="rId2" action="ppaction://hlinksldjump"/>
          </p:cNvPr>
          <p:cNvSpPr/>
          <p:nvPr/>
        </p:nvSpPr>
        <p:spPr>
          <a:xfrm>
            <a:off x="2714625" y="1628775"/>
            <a:ext cx="6305549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A) </a:t>
            </a:r>
            <a:r>
              <a:rPr lang="es-ES" dirty="0"/>
              <a:t> </a:t>
            </a:r>
            <a:r>
              <a:rPr lang="es-ES" dirty="0" err="1">
                <a:solidFill>
                  <a:schemeClr val="tx1"/>
                </a:solidFill>
                <a:latin typeface="Snowdrift" panose="040E0704040304020203" pitchFamily="82" charset="0"/>
              </a:rPr>
              <a:t>Zaphna-Phannea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.</a:t>
            </a:r>
          </a:p>
        </p:txBody>
      </p:sp>
      <p:sp>
        <p:nvSpPr>
          <p:cNvPr id="4" name="Rectángulo redondeado 3">
            <a:hlinkClick r:id="rId3" action="ppaction://hlinksldjump"/>
          </p:cNvPr>
          <p:cNvSpPr/>
          <p:nvPr/>
        </p:nvSpPr>
        <p:spPr>
          <a:xfrm>
            <a:off x="2714625" y="2895600"/>
            <a:ext cx="6305549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B) </a:t>
            </a:r>
            <a:r>
              <a:rPr lang="es-ES" dirty="0" err="1">
                <a:solidFill>
                  <a:schemeClr val="tx1"/>
                </a:solidFill>
                <a:latin typeface="Snowdrift" panose="040E0704040304020203" pitchFamily="82" charset="0"/>
              </a:rPr>
              <a:t>Asenath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.</a:t>
            </a:r>
            <a:endParaRPr lang="es-ES" sz="2400" dirty="0">
              <a:solidFill>
                <a:schemeClr val="tx1"/>
              </a:solidFill>
              <a:latin typeface="Snowdrift" panose="040E0704040304020203" pitchFamily="82" charset="0"/>
            </a:endParaRPr>
          </a:p>
        </p:txBody>
      </p:sp>
      <p:sp>
        <p:nvSpPr>
          <p:cNvPr id="5" name="Rectángulo redondeado 4">
            <a:hlinkClick r:id="rId2" action="ppaction://hlinksldjump"/>
          </p:cNvPr>
          <p:cNvSpPr/>
          <p:nvPr/>
        </p:nvSpPr>
        <p:spPr>
          <a:xfrm>
            <a:off x="2714625" y="4162425"/>
            <a:ext cx="6305549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C) </a:t>
            </a:r>
            <a:r>
              <a:rPr lang="es-ES" dirty="0" err="1">
                <a:solidFill>
                  <a:schemeClr val="tx1"/>
                </a:solidFill>
                <a:latin typeface="Snowdrift" panose="040E0704040304020203" pitchFamily="82" charset="0"/>
              </a:rPr>
              <a:t>Mikal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.</a:t>
            </a:r>
            <a:endParaRPr lang="es-ES" sz="2400" dirty="0">
              <a:solidFill>
                <a:schemeClr val="tx1"/>
              </a:solidFill>
              <a:latin typeface="Snowdrift" panose="040E0704040304020203" pitchFamily="82" charset="0"/>
            </a:endParaRPr>
          </a:p>
        </p:txBody>
      </p:sp>
      <p:sp>
        <p:nvSpPr>
          <p:cNvPr id="6" name="Rectángulo redondeado 5">
            <a:hlinkClick r:id="rId2" action="ppaction://hlinksldjump"/>
          </p:cNvPr>
          <p:cNvSpPr/>
          <p:nvPr/>
        </p:nvSpPr>
        <p:spPr>
          <a:xfrm>
            <a:off x="2784880" y="5429250"/>
            <a:ext cx="6223811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D) </a:t>
            </a:r>
            <a:r>
              <a:rPr lang="es-AR" dirty="0" err="1">
                <a:ln w="0"/>
                <a:solidFill>
                  <a:schemeClr val="tx1"/>
                </a:solidFill>
                <a:latin typeface="Snowdrift" panose="040E0704040304020203" pitchFamily="82" charset="0"/>
              </a:rPr>
              <a:t>Potiphera</a:t>
            </a:r>
            <a:r>
              <a:rPr lang="es-AR" dirty="0">
                <a:ln w="0"/>
                <a:solidFill>
                  <a:schemeClr val="tx1"/>
                </a:solidFill>
                <a:latin typeface="Snowdrift" panose="040E0704040304020203" pitchFamily="82" charset="0"/>
              </a:rPr>
              <a:t>.</a:t>
            </a:r>
            <a:endParaRPr lang="es-ES" sz="2400" dirty="0">
              <a:solidFill>
                <a:schemeClr val="tx1"/>
              </a:solidFill>
              <a:latin typeface="Snowdrift" panose="040E070404030402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6667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76326" y="2233433"/>
            <a:ext cx="86582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000" b="1" dirty="0">
                <a:latin typeface="Snowdrift" panose="040E0704040304020203" pitchFamily="82" charset="0"/>
              </a:rPr>
              <a:t>SIGUE INTENTANDOLO </a:t>
            </a:r>
            <a:r>
              <a:rPr lang="es-AR" sz="8000" b="1" dirty="0">
                <a:latin typeface="Snowdrift" panose="040E0704040304020203" pitchFamily="82" charset="0"/>
                <a:sym typeface="Wingdings" panose="05000000000000000000" pitchFamily="2" charset="2"/>
              </a:rPr>
              <a:t></a:t>
            </a:r>
            <a:endParaRPr lang="en-US" sz="8000" b="1" dirty="0">
              <a:latin typeface="Snowdrift" panose="040E0704040304020203" pitchFamily="82" charset="0"/>
            </a:endParaRPr>
          </a:p>
        </p:txBody>
      </p:sp>
      <p:sp>
        <p:nvSpPr>
          <p:cNvPr id="7" name="Elipse 6">
            <a:hlinkClick r:id="rId2" action="ppaction://hlinksldjump"/>
          </p:cNvPr>
          <p:cNvSpPr/>
          <p:nvPr/>
        </p:nvSpPr>
        <p:spPr>
          <a:xfrm>
            <a:off x="6848475" y="5124449"/>
            <a:ext cx="4791075" cy="119062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400" dirty="0">
                <a:latin typeface="Snowdrift" panose="040E0704040304020203" pitchFamily="82" charset="0"/>
              </a:rPr>
              <a:t>INTENTAR DENUEVO</a:t>
            </a:r>
            <a:endParaRPr lang="en-US" sz="2400" dirty="0">
              <a:latin typeface="Snowdrift" panose="040E070404030402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6799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95300" y="328433"/>
            <a:ext cx="9629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atin typeface="Snowdrift" panose="040E0704040304020203" pitchFamily="82" charset="0"/>
              </a:rPr>
              <a:t>15. ¿De que Hijo de Jacob, nacería el Cristo?</a:t>
            </a:r>
            <a:endParaRPr lang="en-US" sz="3600" b="1" dirty="0">
              <a:latin typeface="Snowdrift" panose="040E0704040304020203" pitchFamily="82" charset="0"/>
            </a:endParaRPr>
          </a:p>
        </p:txBody>
      </p:sp>
      <p:sp>
        <p:nvSpPr>
          <p:cNvPr id="3" name="Rectángulo redondeado 2">
            <a:hlinkClick r:id="rId2" action="ppaction://hlinksldjump"/>
          </p:cNvPr>
          <p:cNvSpPr/>
          <p:nvPr/>
        </p:nvSpPr>
        <p:spPr>
          <a:xfrm>
            <a:off x="2714625" y="1628775"/>
            <a:ext cx="6305549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A) </a:t>
            </a:r>
            <a:r>
              <a:rPr lang="es-ES" dirty="0"/>
              <a:t> 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David.</a:t>
            </a:r>
          </a:p>
        </p:txBody>
      </p:sp>
      <p:sp>
        <p:nvSpPr>
          <p:cNvPr id="4" name="Rectángulo redondeado 3">
            <a:hlinkClick r:id="rId2" action="ppaction://hlinksldjump"/>
          </p:cNvPr>
          <p:cNvSpPr/>
          <p:nvPr/>
        </p:nvSpPr>
        <p:spPr>
          <a:xfrm>
            <a:off x="2714625" y="2895600"/>
            <a:ext cx="6305549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B) 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José.</a:t>
            </a:r>
            <a:endParaRPr lang="es-ES" sz="2400" dirty="0">
              <a:solidFill>
                <a:schemeClr val="tx1"/>
              </a:solidFill>
              <a:latin typeface="Snowdrift" panose="040E0704040304020203" pitchFamily="82" charset="0"/>
            </a:endParaRPr>
          </a:p>
        </p:txBody>
      </p:sp>
      <p:sp>
        <p:nvSpPr>
          <p:cNvPr id="5" name="Rectángulo redondeado 4">
            <a:hlinkClick r:id="rId3" action="ppaction://hlinksldjump"/>
          </p:cNvPr>
          <p:cNvSpPr/>
          <p:nvPr/>
        </p:nvSpPr>
        <p:spPr>
          <a:xfrm>
            <a:off x="2714625" y="4162425"/>
            <a:ext cx="6305549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C) </a:t>
            </a:r>
            <a:r>
              <a:rPr lang="es-ES" dirty="0">
                <a:solidFill>
                  <a:schemeClr val="tx1"/>
                </a:solidFill>
                <a:latin typeface="Snowdrift" panose="040E0704040304020203" pitchFamily="82" charset="0"/>
              </a:rPr>
              <a:t>Judá.</a:t>
            </a:r>
            <a:endParaRPr lang="es-ES" sz="2400" dirty="0">
              <a:solidFill>
                <a:schemeClr val="tx1"/>
              </a:solidFill>
              <a:latin typeface="Snowdrift" panose="040E0704040304020203" pitchFamily="82" charset="0"/>
            </a:endParaRPr>
          </a:p>
        </p:txBody>
      </p:sp>
      <p:sp>
        <p:nvSpPr>
          <p:cNvPr id="6" name="Rectángulo redondeado 5">
            <a:hlinkClick r:id="rId2" action="ppaction://hlinksldjump"/>
          </p:cNvPr>
          <p:cNvSpPr/>
          <p:nvPr/>
        </p:nvSpPr>
        <p:spPr>
          <a:xfrm>
            <a:off x="2784880" y="5429250"/>
            <a:ext cx="6223811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D) </a:t>
            </a:r>
            <a:r>
              <a:rPr lang="es-AR" dirty="0">
                <a:ln w="0"/>
                <a:solidFill>
                  <a:schemeClr val="tx1"/>
                </a:solidFill>
                <a:latin typeface="Snowdrift" panose="040E0704040304020203" pitchFamily="82" charset="0"/>
              </a:rPr>
              <a:t>Benjamín.</a:t>
            </a:r>
            <a:endParaRPr lang="es-ES" sz="2400" dirty="0">
              <a:solidFill>
                <a:schemeClr val="tx1"/>
              </a:solidFill>
              <a:latin typeface="Snowdrift" panose="040E070404030402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6201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76326" y="2233433"/>
            <a:ext cx="86582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000" b="1" dirty="0">
                <a:latin typeface="Snowdrift" panose="040E0704040304020203" pitchFamily="82" charset="0"/>
              </a:rPr>
              <a:t>SIGUE INTENTANDOLO </a:t>
            </a:r>
            <a:r>
              <a:rPr lang="es-AR" sz="8000" b="1" dirty="0">
                <a:latin typeface="Snowdrift" panose="040E0704040304020203" pitchFamily="82" charset="0"/>
                <a:sym typeface="Wingdings" panose="05000000000000000000" pitchFamily="2" charset="2"/>
              </a:rPr>
              <a:t></a:t>
            </a:r>
            <a:endParaRPr lang="en-US" sz="8000" b="1" dirty="0">
              <a:latin typeface="Snowdrift" panose="040E0704040304020203" pitchFamily="82" charset="0"/>
            </a:endParaRPr>
          </a:p>
        </p:txBody>
      </p:sp>
      <p:sp>
        <p:nvSpPr>
          <p:cNvPr id="7" name="Elipse 6">
            <a:hlinkClick r:id="rId2" action="ppaction://hlinksldjump"/>
          </p:cNvPr>
          <p:cNvSpPr/>
          <p:nvPr/>
        </p:nvSpPr>
        <p:spPr>
          <a:xfrm>
            <a:off x="6848475" y="5124449"/>
            <a:ext cx="4791075" cy="119062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400" dirty="0">
                <a:latin typeface="Snowdrift" panose="040E0704040304020203" pitchFamily="82" charset="0"/>
              </a:rPr>
              <a:t>INTENTAR DENUEVO</a:t>
            </a:r>
            <a:endParaRPr lang="en-US" sz="2400" dirty="0">
              <a:latin typeface="Snowdrift" panose="040E070404030402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9321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paso sílab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968" y="1968649"/>
            <a:ext cx="5000664" cy="48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15200" y="0"/>
            <a:ext cx="4876800" cy="1968647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s-ES" sz="7200" dirty="0">
                <a:solidFill>
                  <a:srgbClr val="002060"/>
                </a:solidFill>
                <a:latin typeface="Bell MT" panose="02020503060305020303" pitchFamily="18" charset="0"/>
              </a:rPr>
              <a:t>REPASO</a:t>
            </a:r>
            <a:endParaRPr lang="en-US" sz="7200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  <p:pic>
        <p:nvPicPr>
          <p:cNvPr id="1026" name="Picture 2" descr="4º Música IES Villa de Níjar: Repaso del examen del día 5 de diciemb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42"/>
            <a:ext cx="7315200" cy="683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849126"/>
      </p:ext>
    </p:extLst>
  </p:cSld>
  <p:clrMapOvr>
    <a:masterClrMapping/>
  </p:clrMapOvr>
  <p:transition spd="med">
    <p:pul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68325" y="5041955"/>
            <a:ext cx="3803344" cy="452657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José en la cárcel. LASC&#10;http://gardenofpraise.com&#10; 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7" r="13547"/>
          <a:stretch>
            <a:fillRect/>
          </a:stretch>
        </p:blipFill>
        <p:spPr bwMode="auto">
          <a:xfrm>
            <a:off x="5992076" y="-1"/>
            <a:ext cx="619992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José a cargo de los presos en la cárcel.&#10;LASC&#10;http://gardenofpraise.com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9944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5215467" y="110067"/>
            <a:ext cx="694266" cy="33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4522787" y="30691"/>
            <a:ext cx="2943225" cy="704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2 años en la cárcel</a:t>
            </a:r>
            <a:endParaRPr lang="en-US" dirty="0"/>
          </a:p>
        </p:txBody>
      </p:sp>
      <p:sp>
        <p:nvSpPr>
          <p:cNvPr id="8" name="Título 1"/>
          <p:cNvSpPr txBox="1">
            <a:spLocks/>
          </p:cNvSpPr>
          <p:nvPr/>
        </p:nvSpPr>
        <p:spPr bwMode="gray">
          <a:xfrm>
            <a:off x="4454012" y="4974168"/>
            <a:ext cx="4013200" cy="120241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7200" dirty="0">
                <a:solidFill>
                  <a:srgbClr val="002060"/>
                </a:solidFill>
                <a:latin typeface="Bell MT" panose="02020503060305020303" pitchFamily="18" charset="0"/>
              </a:rPr>
              <a:t>REPASO</a:t>
            </a:r>
            <a:endParaRPr lang="en-US" sz="7200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035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67" y="1"/>
            <a:ext cx="11497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720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ASC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07" y="66146"/>
            <a:ext cx="11240560" cy="672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0769600" y="6341533"/>
            <a:ext cx="973667" cy="364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/>
          <p:cNvSpPr txBox="1">
            <a:spLocks/>
          </p:cNvSpPr>
          <p:nvPr/>
        </p:nvSpPr>
        <p:spPr bwMode="gray">
          <a:xfrm>
            <a:off x="8178800" y="5869442"/>
            <a:ext cx="4013200" cy="944182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7200" dirty="0">
                <a:solidFill>
                  <a:srgbClr val="002060"/>
                </a:solidFill>
                <a:latin typeface="Bell MT" panose="02020503060305020303" pitchFamily="18" charset="0"/>
              </a:rPr>
              <a:t>REPASO</a:t>
            </a:r>
            <a:endParaRPr lang="en-US" sz="7200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349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ASC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694" y="0"/>
            <a:ext cx="66133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3. La estrategia&#10;de Dios&#10;LASC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250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003800" y="84667"/>
            <a:ext cx="702733" cy="313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11336027" y="93133"/>
            <a:ext cx="702733" cy="313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/>
          <p:cNvSpPr txBox="1">
            <a:spLocks/>
          </p:cNvSpPr>
          <p:nvPr/>
        </p:nvSpPr>
        <p:spPr bwMode="gray">
          <a:xfrm>
            <a:off x="5003800" y="5435600"/>
            <a:ext cx="3047455" cy="690182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7200" dirty="0">
                <a:solidFill>
                  <a:srgbClr val="002060"/>
                </a:solidFill>
                <a:latin typeface="Bell MT" panose="02020503060305020303" pitchFamily="18" charset="0"/>
              </a:rPr>
              <a:t>REPASO</a:t>
            </a:r>
            <a:endParaRPr lang="en-US" sz="7200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70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LASC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0752667" y="211667"/>
            <a:ext cx="939800" cy="313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/>
          <p:cNvSpPr txBox="1">
            <a:spLocks/>
          </p:cNvSpPr>
          <p:nvPr/>
        </p:nvSpPr>
        <p:spPr bwMode="gray">
          <a:xfrm>
            <a:off x="8178800" y="0"/>
            <a:ext cx="4013200" cy="120241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7200" dirty="0">
                <a:solidFill>
                  <a:srgbClr val="002060"/>
                </a:solidFill>
                <a:latin typeface="Bell MT" panose="02020503060305020303" pitchFamily="18" charset="0"/>
              </a:rPr>
              <a:t>REPASO</a:t>
            </a:r>
            <a:endParaRPr lang="en-US" sz="7200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184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5. La solución de&#10;Dios a través de&#10;José&#10;LASC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266" y="0"/>
            <a:ext cx="6671734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5" name="Picture 2" descr="11-joseph-pharaoh-drea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57333" cy="327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12-joseph-pharaoh-drea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2366"/>
            <a:ext cx="5757333" cy="3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 bwMode="gray">
          <a:xfrm>
            <a:off x="8178800" y="6079066"/>
            <a:ext cx="4013200" cy="863601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7200" dirty="0">
                <a:solidFill>
                  <a:srgbClr val="002060"/>
                </a:solidFill>
                <a:latin typeface="Bell MT" panose="02020503060305020303" pitchFamily="18" charset="0"/>
              </a:rPr>
              <a:t>REPASO</a:t>
            </a:r>
            <a:endParaRPr lang="en-US" sz="7200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01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LASC &#10;José aconseja almacenar la 1/5 parte de los alimentos producidos en &#10;los siete años de abundancia y reservarlos par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471" y="72371"/>
            <a:ext cx="6534544" cy="668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l Antiguo Egip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874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 bwMode="gray">
          <a:xfrm>
            <a:off x="8932332" y="0"/>
            <a:ext cx="3259667" cy="872068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7200" dirty="0">
                <a:solidFill>
                  <a:srgbClr val="002060"/>
                </a:solidFill>
                <a:latin typeface="Bell MT" panose="02020503060305020303" pitchFamily="18" charset="0"/>
              </a:rPr>
              <a:t>REPASO</a:t>
            </a:r>
            <a:endParaRPr lang="en-US" sz="7200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34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ivilización Egipcia | Wikia Legados de las Civilizaciones Americanas | 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9375"/>
            <a:ext cx="11142133" cy="665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9829800" y="6121401"/>
            <a:ext cx="846667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dirty="0"/>
              <a:t>JOSÉ</a:t>
            </a:r>
            <a:endParaRPr lang="en-US" dirty="0"/>
          </a:p>
        </p:txBody>
      </p:sp>
      <p:sp>
        <p:nvSpPr>
          <p:cNvPr id="4" name="Título 1"/>
          <p:cNvSpPr txBox="1">
            <a:spLocks/>
          </p:cNvSpPr>
          <p:nvPr/>
        </p:nvSpPr>
        <p:spPr bwMode="gray">
          <a:xfrm>
            <a:off x="390012" y="1325035"/>
            <a:ext cx="4013200" cy="120241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7200" dirty="0">
                <a:solidFill>
                  <a:srgbClr val="002060"/>
                </a:solidFill>
                <a:latin typeface="Bell MT" panose="02020503060305020303" pitchFamily="18" charset="0"/>
              </a:rPr>
              <a:t>REPASO</a:t>
            </a:r>
            <a:endParaRPr lang="en-US" sz="7200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36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9 -4.44444E-6 L 0.00859 0.00024 C 0.01015 0.00116 0.01171 0.00348 0.01341 0.00371 C 0.01849 0.00394 0.02356 0.00301 0.02851 0.00232 C 0.03151 0.00209 0.03671 0.0007 0.03971 -4.44444E-6 C 0.04049 -0.00046 0.04101 -0.00092 0.04166 -0.00138 C 0.04335 -0.00208 0.04518 -0.00231 0.04661 -0.00347 C 0.05494 -0.01157 0.04466 -0.00208 0.05104 -0.00717 C 0.05247 -0.00833 0.05429 -0.00995 0.05546 -0.01203 C 0.05599 -0.01273 0.05612 -0.01412 0.05664 -0.01458 C 0.05716 -0.01504 0.05794 -0.0155 0.05846 -0.01597 C 0.06835 -0.03449 0.05729 -0.01412 0.06354 -0.02384 C 0.06679 -0.02939 0.06432 -0.02569 0.06666 -0.03125 C 0.06744 -0.03263 0.06849 -0.03402 0.06914 -0.03588 C 0.07395 -0.04745 0.06979 -0.04097 0.07539 -0.05763 L 0.07799 -0.06458 C 0.07838 -0.06736 0.07864 -0.07013 0.07916 -0.07291 C 0.07968 -0.07569 0.08059 -0.078 0.08099 -0.07986 C 0.08164 -0.08217 0.08203 -0.08634 0.08229 -0.08865 C 0.08255 -0.09606 0.08281 -0.10949 0.08359 -0.11828 C 0.08372 -0.11967 0.08398 -0.1206 0.08424 -0.12199 C 0.08554 -0.14861 0.08437 -0.12314 0.08606 -0.16713 C 0.08632 -0.17199 0.08684 -0.18148 0.08684 -0.18125 C 0.08658 -0.20879 0.08658 -0.23634 0.08606 -0.26388 C 0.08606 -0.2655 0.08554 -0.26713 0.08554 -0.26851 C 0.08489 -0.27638 0.0845 -0.28449 0.08424 -0.29259 C 0.0832 -0.31319 0.08463 -0.30439 0.08294 -0.31412 C 0.08255 -0.32291 0.08242 -0.3324 0.08177 -0.34143 C 0.08085 -0.35185 0.07851 -0.37245 0.07851 -0.37222 C 0.07838 -0.37708 0.07825 -0.38217 0.07799 -0.3868 C 0.07786 -0.38842 0.07747 -0.39004 0.07734 -0.39143 C 0.07682 -0.39675 0.07656 -0.40185 0.07617 -0.40694 C 0.07591 -0.40902 0.07565 -0.41088 0.07539 -0.41296 C 0.07487 -0.42175 0.07421 -0.43055 0.07356 -0.43912 C 0.0733 -0.44282 0.0733 -0.44652 0.07291 -0.45 C 0.07265 -0.45324 0.072 -0.45648 0.07161 -0.45949 C 0.07135 -0.46226 0.07135 -0.46504 0.07109 -0.46782 C 0.07044 -0.47476 0.06992 -0.48148 0.06914 -0.48819 C 0.06901 -0.48981 0.06875 -0.49143 0.06862 -0.49282 C 0.06783 -0.49907 0.06731 -0.50509 0.06666 -0.51088 C 0.06653 -0.51273 0.06627 -0.51481 0.06601 -0.51689 C 0.0638 -0.54236 0.06549 -0.52523 0.05924 -0.58032 C 0.05898 -0.58171 0.05872 -0.58333 0.05846 -0.58495 C 0.05794 -0.58935 0.05781 -0.58796 0.05729 -0.59328 C 0.05533 -0.61412 0.05924 -0.58495 0.05364 -0.62083 C 0.05117 -0.63588 0.05638 -0.60787 0.05039 -0.6375 C 0.05013 -0.63865 0.05013 -0.64004 0.04987 -0.6412 C 0.04804 -0.64699 0.04414 -0.65555 0.04231 -0.66018 C 0.04192 -0.66111 0.0414 -0.6618 0.04101 -0.6625 C 0.03945 -0.66643 0.03789 -0.6706 0.03593 -0.67453 C 0.03528 -0.67569 0.03424 -0.67662 0.03359 -0.678 C 0.03242 -0.68032 0.03151 -0.68287 0.03033 -0.68518 C 0.02994 -0.68611 0.02916 -0.6868 0.02851 -0.68773 C 0.02083 -0.69838 0.02929 -0.68773 0.02291 -0.6949 C 0.02122 -0.69652 0.01953 -0.69884 0.01796 -0.70069 C 0.01731 -0.70138 0.01666 -0.70162 0.01601 -0.70208 C 0.01393 -0.70324 0.01184 -0.70486 0.00976 -0.70671 C 0.00885 -0.7074 0.0082 -0.70856 0.00729 -0.70925 C 0.00638 -0.70972 0.00559 -0.70972 0.00481 -0.71018 C 0.00156 -0.71203 -0.00144 -0.71504 -0.00456 -0.71643 C -0.00782 -0.71736 -0.01094 -0.71851 -0.01394 -0.7199 C -0.01472 -0.72013 -0.01524 -0.72083 -0.01589 -0.72106 C -0.01901 -0.72199 -0.02214 -0.72268 -0.02526 -0.72314 L -0.05847 -0.72222 C -0.05912 -0.72222 -0.05977 -0.72129 -0.06029 -0.72106 C -0.06107 -0.7206 -0.06198 -0.72013 -0.06276 -0.7199 C -0.06485 -0.71921 -0.06693 -0.71898 -0.06915 -0.71851 L -0.0823 -0.71388 C -0.08334 -0.71342 -0.08425 -0.71296 -0.08529 -0.71273 C -0.09753 -0.70879 -0.09297 -0.71064 -0.09909 -0.70787 C -0.10313 -0.70277 -0.09844 -0.7081 -0.10534 -0.70416 C -0.11081 -0.70138 -0.11875 -0.69606 -0.12409 -0.6912 C -0.13151 -0.68449 -0.13907 -0.67847 -0.1461 -0.67083 C -0.1474 -0.66921 -0.14883 -0.66736 -0.1504 -0.6662 C -0.16211 -0.65601 -0.15821 -0.65972 -0.16667 -0.65532 C -0.16967 -0.65393 -0.1724 -0.65185 -0.1754 -0.65046 C -0.18256 -0.64768 -0.18529 -0.64722 -0.19167 -0.64583 C -0.19441 -0.64467 -0.19714 -0.64305 -0.19974 -0.64213 C -0.20183 -0.64166 -0.20404 -0.64143 -0.20612 -0.6412 L -0.21172 -0.63981 C -0.21329 -0.63101 -0.21211 -0.63449 -0.21485 -0.62893 C -0.21524 -0.62754 -0.21563 -0.62592 -0.21602 -0.6243 C -0.21667 -0.62222 -0.21732 -0.6206 -0.21797 -0.61828 C -0.21836 -0.61713 -0.21823 -0.61574 -0.21849 -0.61458 C -0.2198 -0.61203 -0.22084 -0.61273 -0.22227 -0.61111 C -0.22435 -0.60925 -0.22422 -0.60995 -0.22422 -0.60763 L -0.22175 -0.60995 " pathEditMode="relative" rAng="0" ptsTypes="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34" y="-3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osé hecho &#10;gobernador &#10;(Primer &#10;Ministro o &#10;Vicepresidente) &#10;Collar de Oro &#10;Anillo &#10;Ropa Finísima &#10;LASC 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0"/>
            <a:ext cx="668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14-joseph-pharaoh-drea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0833"/>
            <a:ext cx="5596467" cy="357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596467" cy="3280833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 bwMode="gray">
          <a:xfrm>
            <a:off x="8890000" y="5952066"/>
            <a:ext cx="3302000" cy="905933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7200" dirty="0">
                <a:solidFill>
                  <a:srgbClr val="002060"/>
                </a:solidFill>
                <a:latin typeface="Bell MT" panose="02020503060305020303" pitchFamily="18" charset="0"/>
              </a:rPr>
              <a:t>REPASO</a:t>
            </a:r>
            <a:endParaRPr lang="en-US" sz="7200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87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Book_of_Genesis_Chapter_41-17_(Bible_Illustrations_by_Sweet_Media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1999" cy="679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2733" y="237067"/>
            <a:ext cx="3200400" cy="78740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s-AR" dirty="0"/>
              <a:t>GRANEROS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51499" y="287867"/>
            <a:ext cx="5647267" cy="6858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es-AR" dirty="0"/>
              <a:t>Estrategia junto con la misión y visión del país</a:t>
            </a:r>
          </a:p>
          <a:p>
            <a:r>
              <a:rPr lang="es-AR" dirty="0"/>
              <a:t>Cada ciudad en Egipto tenía sus graneros y un gobernador</a:t>
            </a:r>
            <a:endParaRPr lang="en-US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gray">
          <a:xfrm>
            <a:off x="2887678" y="5372102"/>
            <a:ext cx="4013200" cy="120241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7200" dirty="0">
                <a:solidFill>
                  <a:srgbClr val="002060"/>
                </a:solidFill>
                <a:latin typeface="Bell MT" panose="02020503060305020303" pitchFamily="18" charset="0"/>
              </a:rPr>
              <a:t>REPASO</a:t>
            </a:r>
            <a:endParaRPr lang="en-US" sz="7200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0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>
                <a:solidFill>
                  <a:schemeClr val="tx1"/>
                </a:solidFill>
              </a:rPr>
              <a:t>I. JOSÉ ABRIÓ LOS GRANEROS POR AUTORIDAD REAL.</a:t>
            </a:r>
            <a:br>
              <a:rPr lang="es-ES" dirty="0"/>
            </a:br>
            <a:r>
              <a:rPr lang="es-ES" dirty="0"/>
              <a:t>1. Al rey de Egipto sólo se podía ir por medio de José (vers. 55). Así es con Jesús (Juan 14:6).</a:t>
            </a:r>
            <a:br>
              <a:rPr lang="es-ES" dirty="0"/>
            </a:br>
            <a:r>
              <a:rPr lang="es-ES" dirty="0"/>
              <a:t>2. El rey ordenó que todos obedeciesen a José (vers. 56) (Juan 5:23).</a:t>
            </a:r>
            <a:br>
              <a:rPr lang="es-ES" dirty="0"/>
            </a:br>
            <a:r>
              <a:rPr lang="es-ES" dirty="0"/>
              <a:t>3. En todo el país nadie podía abrir los graneros excepto José (Juan 3:35).</a:t>
            </a:r>
            <a:br>
              <a:rPr lang="es-ES" dirty="0"/>
            </a:br>
            <a:br>
              <a:rPr lang="es-ES" dirty="0"/>
            </a:br>
            <a:r>
              <a:rPr lang="es-ES" b="1" dirty="0">
                <a:solidFill>
                  <a:schemeClr val="tx1"/>
                </a:solidFill>
              </a:rPr>
              <a:t>II. JOSÉ ERA LA PERSONA APTA PARA ABRIR LOS GRANEROS.</a:t>
            </a:r>
            <a:br>
              <a:rPr lang="es-ES" dirty="0"/>
            </a:br>
            <a:r>
              <a:rPr lang="es-ES" dirty="0"/>
              <a:t>1. El fue el que inventó aquel recurso de los grandes graneros, y era la persona señalada para controlarlos (versículos 33 a 36 y 38; compárense con </a:t>
            </a:r>
            <a:r>
              <a:rPr lang="es-ES" dirty="0" err="1"/>
              <a:t>Heb</a:t>
            </a:r>
            <a:r>
              <a:rPr lang="es-ES" dirty="0"/>
              <a:t>. 1: 1-3).</a:t>
            </a:r>
            <a:br>
              <a:rPr lang="es-ES" dirty="0"/>
            </a:br>
            <a:r>
              <a:rPr lang="es-ES" dirty="0"/>
              <a:t>2. El lo hizo todo en gran escala (vers. 49).</a:t>
            </a:r>
            <a:br>
              <a:rPr lang="es-ES" dirty="0"/>
            </a:br>
            <a:r>
              <a:rPr lang="es-ES" dirty="0"/>
              <a:t>3. El tenía sabiduría para distribuir bien aquella bendición. Fácilmente puede encontrarse la comparación. Es nuestro Señor Jesucristo el Señor de la casa; escogido entre diez mil, que ha provisto para el hambre de nuestras almas (Col. 1:19 y Juan 1:16).</a:t>
            </a:r>
            <a:br>
              <a:rPr lang="es-ES" dirty="0"/>
            </a:br>
            <a:br>
              <a:rPr lang="es-ES" b="1" dirty="0">
                <a:solidFill>
                  <a:schemeClr val="tx1"/>
                </a:solidFill>
              </a:rPr>
            </a:br>
            <a:r>
              <a:rPr lang="es-ES" b="1" dirty="0">
                <a:solidFill>
                  <a:schemeClr val="tx1"/>
                </a:solidFill>
              </a:rPr>
              <a:t>III. JOSÉ ABRIO LOS GRANEROS, EFECTIVAMENTE.</a:t>
            </a:r>
            <a:br>
              <a:rPr lang="es-ES" b="1" dirty="0">
                <a:solidFill>
                  <a:schemeClr val="tx1"/>
                </a:solidFill>
              </a:rPr>
            </a:br>
            <a:r>
              <a:rPr lang="es-ES" dirty="0"/>
              <a:t>1. Para este propósito los había llenado. La gracia de Dios es para ser usada.</a:t>
            </a:r>
            <a:br>
              <a:rPr lang="es-ES" dirty="0"/>
            </a:br>
            <a:r>
              <a:rPr lang="es-ES" dirty="0"/>
              <a:t>2. Abrió los depósitos en el tiempo oportuno (vers. 55-56).</a:t>
            </a:r>
            <a:br>
              <a:rPr lang="es-ES" dirty="0"/>
            </a:br>
            <a:r>
              <a:rPr lang="es-ES" dirty="0"/>
              <a:t>3. Los mantuvo abiertos mientras duró el hambre. Nunca fueron cerrados mientras hubiera cerca un necesitado que lo requiriera.</a:t>
            </a:r>
            <a:br>
              <a:rPr lang="es-ES" dirty="0"/>
            </a:br>
            <a:br>
              <a:rPr lang="es-ES" b="1" dirty="0">
                <a:solidFill>
                  <a:schemeClr val="tx1"/>
                </a:solidFill>
              </a:rPr>
            </a:br>
            <a:r>
              <a:rPr lang="es-ES" b="1" dirty="0">
                <a:solidFill>
                  <a:schemeClr val="tx1"/>
                </a:solidFill>
              </a:rPr>
              <a:t>IV. JOSÉ ABRIÓ LOS GRANEROS A TODOS LOS QUE VENÍAN.</a:t>
            </a:r>
            <a:br>
              <a:rPr lang="es-ES" b="1" dirty="0">
                <a:solidFill>
                  <a:schemeClr val="tx1"/>
                </a:solidFill>
              </a:rPr>
            </a:br>
            <a:r>
              <a:rPr lang="es-ES" dirty="0"/>
              <a:t>1. Mucha gente vino desde lejos en busca de alimentos (vers. 57).</a:t>
            </a:r>
            <a:br>
              <a:rPr lang="es-ES" dirty="0"/>
            </a:br>
            <a:r>
              <a:rPr lang="es-ES" dirty="0"/>
              <a:t>2. Nadie fue despedido vacío.</a:t>
            </a:r>
            <a:br>
              <a:rPr lang="es-ES" dirty="0"/>
            </a:br>
            <a:r>
              <a:rPr lang="es-ES" dirty="0"/>
              <a:t>• Sin embargo, José vendía el alimento; mientras que Jesús la da sin dinero ni precio. ¿No acudiréis a El para obtener el pan celestial?</a:t>
            </a:r>
            <a:endParaRPr lang="en-US" dirty="0"/>
          </a:p>
        </p:txBody>
      </p:sp>
      <p:sp>
        <p:nvSpPr>
          <p:cNvPr id="4" name="Título 1"/>
          <p:cNvSpPr txBox="1">
            <a:spLocks/>
          </p:cNvSpPr>
          <p:nvPr/>
        </p:nvSpPr>
        <p:spPr bwMode="gray">
          <a:xfrm>
            <a:off x="8721212" y="719666"/>
            <a:ext cx="3242188" cy="834115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7200" dirty="0">
                <a:solidFill>
                  <a:srgbClr val="002060"/>
                </a:solidFill>
                <a:latin typeface="Bell MT" panose="02020503060305020303" pitchFamily="18" charset="0"/>
              </a:rPr>
              <a:t>REPASO</a:t>
            </a:r>
            <a:endParaRPr lang="en-US" sz="7200" dirty="0">
              <a:solidFill>
                <a:srgbClr val="002060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07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182" y="502816"/>
            <a:ext cx="4133460" cy="1456267"/>
          </a:xfrm>
        </p:spPr>
        <p:txBody>
          <a:bodyPr/>
          <a:lstStyle/>
          <a:p>
            <a:pPr algn="ctr"/>
            <a:r>
              <a:rPr lang="es-ES" sz="3200" b="1" dirty="0"/>
              <a:t>José</a:t>
            </a:r>
            <a:r>
              <a:rPr lang="es-AR" sz="3200" b="1" dirty="0"/>
              <a:t> Como Gobernador De Egipto</a:t>
            </a:r>
            <a:endParaRPr lang="en-US" sz="3200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10547" y="1959084"/>
            <a:ext cx="4310743" cy="449026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800" dirty="0"/>
              <a:t>Remordimiento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800" dirty="0"/>
              <a:t>¿han tenido remordimiento alguna vez?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800" dirty="0"/>
              <a:t>¿Es malo o bueno?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800" dirty="0"/>
              <a:t>¿Cuanto tiempo puede durar el remordimiento?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800" dirty="0"/>
              <a:t>El pecado produce remordimientos.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800" dirty="0"/>
              <a:t>El sentimiento de culpabilidad es mas intenso en los cristianos.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AR" sz="1800" b="1" dirty="0"/>
              <a:t>HOY VEREMOS EL REMORDIMIENTO DE LOS HERMANOS DE JOSÉ</a:t>
            </a:r>
            <a:endParaRPr lang="en-US" sz="1800" b="1" dirty="0"/>
          </a:p>
        </p:txBody>
      </p:sp>
      <p:pic>
        <p:nvPicPr>
          <p:cNvPr id="2050" name="Picture 2" descr="El remordimiento de conciencia | Más Vida Psicólogos Fuengirol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250" y="67885"/>
            <a:ext cx="4444676" cy="345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5 razones por las que el remordimiento no te deja ser feliz - TKM México"/>
          <p:cNvSpPr>
            <a:spLocks noChangeAspect="1" noChangeArrowheads="1"/>
          </p:cNvSpPr>
          <p:nvPr/>
        </p:nvSpPr>
        <p:spPr bwMode="auto">
          <a:xfrm>
            <a:off x="9066631" y="3310975"/>
            <a:ext cx="213837" cy="21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Remordimiento vector, gráfico vectorial, imágenes de Remordimiento  vectoriales de stock | Depositphotos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926" y="1380931"/>
            <a:ext cx="2796074" cy="506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ómo manejar la culpabilidad - SUPERCUIDADOR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250" y="3713583"/>
            <a:ext cx="4584802" cy="301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41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95300" y="466725"/>
            <a:ext cx="11210925" cy="4810125"/>
          </a:xfrm>
        </p:spPr>
        <p:txBody>
          <a:bodyPr/>
          <a:lstStyle/>
          <a:p>
            <a:r>
              <a:rPr lang="es-ES" sz="4800" dirty="0"/>
              <a:t>Y decían el uno al otro: Verdaderamente hemos pecado contra nuestro hermano, que vimos la angustia de su alma cuando nos rogaba, y no le oímos: por eso ha venido sobre nosotros esta angustia.</a:t>
            </a:r>
            <a:endParaRPr lang="en-US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78730" y="5415555"/>
            <a:ext cx="8825658" cy="861420"/>
          </a:xfrm>
        </p:spPr>
        <p:txBody>
          <a:bodyPr>
            <a:normAutofit/>
          </a:bodyPr>
          <a:lstStyle/>
          <a:p>
            <a:r>
              <a:rPr lang="es-AR" sz="3200" dirty="0"/>
              <a:t>Génesis 42:21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502585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Arial Black" panose="020B0A04020102020204" pitchFamily="34" charset="0"/>
              </a:rPr>
              <a:t>INTRODUCCIÓN CAPITULO 42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06399" y="2345267"/>
            <a:ext cx="11548533" cy="415498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30303"/>
                </a:solidFill>
                <a:latin typeface="Roboto" panose="02000000000000000000" pitchFamily="2" charset="0"/>
              </a:rPr>
              <a:t>Los Eventos de este capítulo suceden durante los primeros años de hambruna que se había extendido por toda la tierra.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30303"/>
                </a:solidFill>
                <a:latin typeface="Roboto" panose="02000000000000000000" pitchFamily="2" charset="0"/>
              </a:rPr>
              <a:t>José, siendo gobernador de Egipto, estaba esperando a que sus hermanos vinieran por alimento.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30303"/>
                </a:solidFill>
                <a:latin typeface="Roboto" panose="02000000000000000000" pitchFamily="2" charset="0"/>
              </a:rPr>
              <a:t>Una vez que llegan a Egipto, José los trata duramente.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30303"/>
                </a:solidFill>
                <a:latin typeface="Roboto" panose="02000000000000000000" pitchFamily="2" charset="0"/>
              </a:rPr>
              <a:t>Pero no tenía la intención de vengarse, pues sus acciones demuestran que ya los había perdonado.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30303"/>
                </a:solidFill>
                <a:latin typeface="Roboto" panose="02000000000000000000" pitchFamily="2" charset="0"/>
              </a:rPr>
              <a:t>Su propósito era probarlos para discernir la obra de Dios en sus corazones, humillarlos, que se lamentaran de su maldad y finalmente que recibieran la gracia y el perdón de Dios.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srgbClr val="030303"/>
                </a:solidFill>
                <a:latin typeface="Roboto" panose="02000000000000000000" pitchFamily="2" charset="0"/>
              </a:rPr>
              <a:t>Cristo obra de la misma forma para traer a los pecadores a sí mismo.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949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703080"/>
            <a:ext cx="8761413" cy="706964"/>
          </a:xfrm>
        </p:spPr>
        <p:txBody>
          <a:bodyPr/>
          <a:lstStyle/>
          <a:p>
            <a:r>
              <a:rPr lang="es-AR" dirty="0"/>
              <a:t>José tiene 30 años cuando comienza a servir a faraón y a gobernar</a:t>
            </a:r>
            <a:endParaRPr lang="en-US" dirty="0"/>
          </a:p>
        </p:txBody>
      </p:sp>
      <p:pic>
        <p:nvPicPr>
          <p:cNvPr id="4098" name="Picture 2" descr="Brothers-Bowing-To-Joseph-Frame-left-flipp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74"/>
            <a:ext cx="12192000" cy="519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78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énesis 42 | Gén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42822" y="3564466"/>
            <a:ext cx="8825658" cy="1534648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AR" dirty="0"/>
              <a:t>Vers. 1-5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4050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énesis 42:1-38. &#10;1. La conciencia reprende a los hermanos de José. &#10;(42:1). &#10;2. Jacob envía a sus hijos a comprar alimen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557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0896600" y="6451600"/>
            <a:ext cx="1134533" cy="313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600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LASC &#10;Jacob aconseja a sus hijos ir comprar alimento en Egipto 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649" y="0"/>
            <a:ext cx="72663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6250" y="406401"/>
            <a:ext cx="4217048" cy="685281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AR" b="1" dirty="0"/>
              <a:t>HAMBRUNA</a:t>
            </a:r>
            <a:endParaRPr lang="en-US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6250" y="1287624"/>
            <a:ext cx="4291693" cy="512270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¿Por qué os estáis mirando?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Jacob manda a sus hijos a comprar alimentos a Egipto.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10 hermanos menos benjamín.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¿Por qué no quiso enviar a Benjamín?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El alimento guardado en Egipto no se regalaba. Ni siquiera a los de su propio pueblo.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8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Notese</a:t>
            </a:r>
            <a:r>
              <a:rPr lang="es-AR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que Jacob era un hombre con mucho dinero, PROSPERO.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Sin embargo aun con toda la plata si no hay que comer no le sirve de nada.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404600" y="110067"/>
            <a:ext cx="685800" cy="296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1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4898571" cy="106369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AR" b="1" dirty="0"/>
              <a:t>JOSÉ REY DE EGIPTO Y DEL MUNDO</a:t>
            </a:r>
            <a:endParaRPr lang="en-US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29207" y="1324948"/>
            <a:ext cx="4382041" cy="504786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sz="1800" dirty="0"/>
              <a:t>José abre todos los depósitos de cada ciudad.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sz="1800" dirty="0"/>
              <a:t>Y vende la comida a todo el mundo.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sz="1800" dirty="0"/>
              <a:t>Todo el mundo existente viene a Egipto para poder sobrevivir.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sz="1800" dirty="0" err="1"/>
              <a:t>Rios</a:t>
            </a:r>
            <a:r>
              <a:rPr lang="es-AR" sz="1800" dirty="0"/>
              <a:t> secos.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sz="1800" dirty="0"/>
              <a:t>Casi nada de vegetación.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sz="1800" dirty="0"/>
              <a:t>Gran muerte de Fauna y Flora.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sz="1800" dirty="0"/>
              <a:t>Posiblemente muchos animales extintos producto de estas hambrunas.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sz="1800" dirty="0"/>
              <a:t>Los rumores de comida en Egipto se extienden cada vez mas</a:t>
            </a:r>
            <a:endParaRPr lang="en-US" sz="1800" dirty="0"/>
          </a:p>
        </p:txBody>
      </p:sp>
      <p:pic>
        <p:nvPicPr>
          <p:cNvPr id="5122" name="Picture 2" descr="009-joseph-rul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249" y="0"/>
            <a:ext cx="738075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38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énesis 42 | Gén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42822" y="3564466"/>
            <a:ext cx="8825658" cy="1534648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AR" dirty="0"/>
              <a:t>Vers. 6-17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576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Mar &#10;Mediterráneo &#10;LASC 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1387667" y="6443133"/>
            <a:ext cx="804333" cy="4148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350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Voz, Juez, que Dios a puesto en &#10;nuestro interior con propósito &#10;1. Nos Sensibiliza (Culpabilidad). &#10;2. Nos hace diferenc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0896600" y="6451600"/>
            <a:ext cx="1134533" cy="313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540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Génesis 42 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143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71475" y="2373237"/>
            <a:ext cx="3657600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4800" b="1" dirty="0">
                <a:solidFill>
                  <a:schemeClr val="bg2"/>
                </a:solidFill>
                <a:latin typeface="Snowdrift" panose="040E0704040304020203" pitchFamily="82" charset="0"/>
              </a:rPr>
              <a:t>ELIGE TU PREGUNTA</a:t>
            </a:r>
            <a:endParaRPr lang="en-US" sz="4800" b="1" dirty="0">
              <a:solidFill>
                <a:schemeClr val="bg2"/>
              </a:solidFill>
              <a:latin typeface="Snowdrift" panose="040E0704040304020203" pitchFamily="82" charset="0"/>
            </a:endParaRPr>
          </a:p>
        </p:txBody>
      </p:sp>
      <p:sp>
        <p:nvSpPr>
          <p:cNvPr id="3" name="Rectángulo redondeado 2">
            <a:hlinkClick r:id="rId2" action="ppaction://hlinksldjump"/>
          </p:cNvPr>
          <p:cNvSpPr/>
          <p:nvPr/>
        </p:nvSpPr>
        <p:spPr>
          <a:xfrm>
            <a:off x="4826000" y="795867"/>
            <a:ext cx="1422400" cy="8551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ln w="38100">
                  <a:solidFill>
                    <a:schemeClr val="tx1"/>
                  </a:solidFill>
                </a:ln>
                <a:latin typeface="Snowdrift" panose="040E0704040304020203" pitchFamily="82" charset="0"/>
              </a:rPr>
              <a:t>1</a:t>
            </a:r>
            <a:endParaRPr lang="en-US" dirty="0">
              <a:ln w="38100">
                <a:solidFill>
                  <a:schemeClr val="tx1"/>
                </a:solidFill>
              </a:ln>
              <a:latin typeface="Snowdrift" panose="040E0704040304020203" pitchFamily="82" charset="0"/>
            </a:endParaRPr>
          </a:p>
        </p:txBody>
      </p:sp>
      <p:sp>
        <p:nvSpPr>
          <p:cNvPr id="4" name="Rectángulo redondeado 3">
            <a:hlinkClick r:id="rId3" action="ppaction://hlinksldjump"/>
          </p:cNvPr>
          <p:cNvSpPr/>
          <p:nvPr/>
        </p:nvSpPr>
        <p:spPr>
          <a:xfrm>
            <a:off x="4826000" y="1905000"/>
            <a:ext cx="1422400" cy="8551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ln w="38100">
                  <a:solidFill>
                    <a:schemeClr val="tx1"/>
                  </a:solidFill>
                </a:ln>
                <a:latin typeface="Snowdrift" panose="040E0704040304020203" pitchFamily="82" charset="0"/>
              </a:rPr>
              <a:t>4</a:t>
            </a:r>
            <a:endParaRPr lang="en-US" dirty="0">
              <a:ln w="38100">
                <a:solidFill>
                  <a:schemeClr val="tx1"/>
                </a:solidFill>
              </a:ln>
              <a:latin typeface="Snowdrift" panose="040E0704040304020203" pitchFamily="82" charset="0"/>
            </a:endParaRPr>
          </a:p>
        </p:txBody>
      </p:sp>
      <p:sp>
        <p:nvSpPr>
          <p:cNvPr id="5" name="Rectángulo redondeado 4">
            <a:hlinkClick r:id="rId4" action="ppaction://hlinksldjump"/>
          </p:cNvPr>
          <p:cNvSpPr/>
          <p:nvPr/>
        </p:nvSpPr>
        <p:spPr>
          <a:xfrm>
            <a:off x="4826000" y="3158067"/>
            <a:ext cx="1422400" cy="8551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ln w="38100">
                  <a:solidFill>
                    <a:schemeClr val="tx1"/>
                  </a:solidFill>
                </a:ln>
                <a:latin typeface="Snowdrift" panose="040E0704040304020203" pitchFamily="82" charset="0"/>
              </a:rPr>
              <a:t>7</a:t>
            </a:r>
            <a:endParaRPr lang="en-US" dirty="0">
              <a:ln w="38100">
                <a:solidFill>
                  <a:schemeClr val="tx1"/>
                </a:solidFill>
              </a:ln>
              <a:latin typeface="Snowdrift" panose="040E0704040304020203" pitchFamily="82" charset="0"/>
            </a:endParaRPr>
          </a:p>
        </p:txBody>
      </p:sp>
      <p:sp>
        <p:nvSpPr>
          <p:cNvPr id="6" name="Rectángulo redondeado 5">
            <a:hlinkClick r:id="rId5" action="ppaction://hlinksldjump"/>
          </p:cNvPr>
          <p:cNvSpPr/>
          <p:nvPr/>
        </p:nvSpPr>
        <p:spPr>
          <a:xfrm>
            <a:off x="4826000" y="4313767"/>
            <a:ext cx="1422400" cy="8551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ln w="38100">
                  <a:solidFill>
                    <a:schemeClr val="tx1"/>
                  </a:solidFill>
                </a:ln>
                <a:latin typeface="Snowdrift" panose="040E0704040304020203" pitchFamily="82" charset="0"/>
              </a:rPr>
              <a:t>10</a:t>
            </a:r>
            <a:endParaRPr lang="en-US" dirty="0">
              <a:ln w="38100">
                <a:solidFill>
                  <a:schemeClr val="tx1"/>
                </a:solidFill>
              </a:ln>
              <a:latin typeface="Snowdrift" panose="040E0704040304020203" pitchFamily="82" charset="0"/>
            </a:endParaRPr>
          </a:p>
        </p:txBody>
      </p:sp>
      <p:sp>
        <p:nvSpPr>
          <p:cNvPr id="7" name="Rectángulo redondeado 6">
            <a:hlinkClick r:id="rId6" action="ppaction://hlinksldjump"/>
          </p:cNvPr>
          <p:cNvSpPr/>
          <p:nvPr/>
        </p:nvSpPr>
        <p:spPr>
          <a:xfrm>
            <a:off x="8229600" y="795867"/>
            <a:ext cx="1422400" cy="8551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ln w="38100">
                  <a:solidFill>
                    <a:schemeClr val="tx1"/>
                  </a:solidFill>
                </a:ln>
                <a:latin typeface="Snowdrift" panose="040E0704040304020203" pitchFamily="82" charset="0"/>
              </a:rPr>
              <a:t>3</a:t>
            </a:r>
            <a:endParaRPr lang="en-US" dirty="0">
              <a:ln w="38100">
                <a:solidFill>
                  <a:schemeClr val="tx1"/>
                </a:solidFill>
              </a:ln>
              <a:latin typeface="Snowdrift" panose="040E0704040304020203" pitchFamily="82" charset="0"/>
            </a:endParaRPr>
          </a:p>
        </p:txBody>
      </p:sp>
      <p:sp>
        <p:nvSpPr>
          <p:cNvPr id="8" name="Rectángulo redondeado 7">
            <a:hlinkClick r:id="rId7" action="ppaction://hlinksldjump"/>
          </p:cNvPr>
          <p:cNvSpPr/>
          <p:nvPr/>
        </p:nvSpPr>
        <p:spPr>
          <a:xfrm>
            <a:off x="8229600" y="1905000"/>
            <a:ext cx="1422400" cy="8551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ln w="38100">
                  <a:solidFill>
                    <a:schemeClr val="tx1"/>
                  </a:solidFill>
                </a:ln>
                <a:latin typeface="Snowdrift" panose="040E0704040304020203" pitchFamily="82" charset="0"/>
              </a:rPr>
              <a:t>6</a:t>
            </a:r>
            <a:endParaRPr lang="en-US" dirty="0">
              <a:ln w="38100">
                <a:solidFill>
                  <a:schemeClr val="tx1"/>
                </a:solidFill>
              </a:ln>
              <a:latin typeface="Snowdrift" panose="040E0704040304020203" pitchFamily="82" charset="0"/>
            </a:endParaRPr>
          </a:p>
        </p:txBody>
      </p:sp>
      <p:sp>
        <p:nvSpPr>
          <p:cNvPr id="9" name="Rectángulo redondeado 8">
            <a:hlinkClick r:id="rId8" action="ppaction://hlinksldjump"/>
          </p:cNvPr>
          <p:cNvSpPr/>
          <p:nvPr/>
        </p:nvSpPr>
        <p:spPr>
          <a:xfrm>
            <a:off x="8229600" y="3158067"/>
            <a:ext cx="1422400" cy="8551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ln w="38100">
                  <a:solidFill>
                    <a:schemeClr val="tx1"/>
                  </a:solidFill>
                </a:ln>
                <a:latin typeface="Snowdrift" panose="040E0704040304020203" pitchFamily="82" charset="0"/>
              </a:rPr>
              <a:t>9</a:t>
            </a:r>
            <a:endParaRPr lang="en-US" dirty="0">
              <a:ln w="38100">
                <a:solidFill>
                  <a:schemeClr val="tx1"/>
                </a:solidFill>
              </a:ln>
              <a:latin typeface="Snowdrift" panose="040E0704040304020203" pitchFamily="82" charset="0"/>
            </a:endParaRPr>
          </a:p>
        </p:txBody>
      </p:sp>
      <p:sp>
        <p:nvSpPr>
          <p:cNvPr id="10" name="Rectángulo redondeado 9">
            <a:hlinkClick r:id="rId9" action="ppaction://hlinksldjump"/>
          </p:cNvPr>
          <p:cNvSpPr/>
          <p:nvPr/>
        </p:nvSpPr>
        <p:spPr>
          <a:xfrm>
            <a:off x="8229600" y="4313767"/>
            <a:ext cx="1422400" cy="8551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ln w="38100">
                  <a:solidFill>
                    <a:schemeClr val="tx1"/>
                  </a:solidFill>
                </a:ln>
                <a:latin typeface="Snowdrift" panose="040E0704040304020203" pitchFamily="82" charset="0"/>
              </a:rPr>
              <a:t>12</a:t>
            </a:r>
            <a:endParaRPr lang="en-US" dirty="0">
              <a:ln w="38100">
                <a:solidFill>
                  <a:schemeClr val="tx1"/>
                </a:solidFill>
              </a:ln>
              <a:latin typeface="Snowdrift" panose="040E0704040304020203" pitchFamily="82" charset="0"/>
            </a:endParaRPr>
          </a:p>
        </p:txBody>
      </p:sp>
      <p:sp>
        <p:nvSpPr>
          <p:cNvPr id="11" name="Rectángulo redondeado 10">
            <a:hlinkClick r:id="rId10" action="ppaction://hlinksldjump"/>
          </p:cNvPr>
          <p:cNvSpPr/>
          <p:nvPr/>
        </p:nvSpPr>
        <p:spPr>
          <a:xfrm>
            <a:off x="6527800" y="795867"/>
            <a:ext cx="1422400" cy="8551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ln w="38100">
                  <a:solidFill>
                    <a:schemeClr val="tx1"/>
                  </a:solidFill>
                </a:ln>
                <a:latin typeface="Snowdrift" panose="040E0704040304020203" pitchFamily="82" charset="0"/>
              </a:rPr>
              <a:t>2</a:t>
            </a:r>
            <a:endParaRPr lang="en-US" dirty="0">
              <a:ln w="38100">
                <a:solidFill>
                  <a:schemeClr val="tx1"/>
                </a:solidFill>
              </a:ln>
              <a:latin typeface="Snowdrift" panose="040E0704040304020203" pitchFamily="82" charset="0"/>
            </a:endParaRPr>
          </a:p>
        </p:txBody>
      </p:sp>
      <p:sp>
        <p:nvSpPr>
          <p:cNvPr id="12" name="Rectángulo redondeado 11">
            <a:hlinkClick r:id="rId11" action="ppaction://hlinksldjump"/>
          </p:cNvPr>
          <p:cNvSpPr/>
          <p:nvPr/>
        </p:nvSpPr>
        <p:spPr>
          <a:xfrm>
            <a:off x="6527800" y="1905000"/>
            <a:ext cx="1422400" cy="8551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ln w="38100">
                  <a:solidFill>
                    <a:schemeClr val="tx1"/>
                  </a:solidFill>
                </a:ln>
                <a:latin typeface="Snowdrift" panose="040E0704040304020203" pitchFamily="82" charset="0"/>
              </a:rPr>
              <a:t>5</a:t>
            </a:r>
            <a:endParaRPr lang="en-US" dirty="0">
              <a:ln w="38100">
                <a:solidFill>
                  <a:schemeClr val="tx1"/>
                </a:solidFill>
              </a:ln>
              <a:latin typeface="Snowdrift" panose="040E0704040304020203" pitchFamily="82" charset="0"/>
            </a:endParaRPr>
          </a:p>
        </p:txBody>
      </p:sp>
      <p:sp>
        <p:nvSpPr>
          <p:cNvPr id="13" name="Rectángulo redondeado 12">
            <a:hlinkClick r:id="rId12" action="ppaction://hlinksldjump"/>
          </p:cNvPr>
          <p:cNvSpPr/>
          <p:nvPr/>
        </p:nvSpPr>
        <p:spPr>
          <a:xfrm>
            <a:off x="6527800" y="3158067"/>
            <a:ext cx="1422400" cy="8551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ln w="38100">
                  <a:solidFill>
                    <a:schemeClr val="tx1"/>
                  </a:solidFill>
                </a:ln>
                <a:latin typeface="Snowdrift" panose="040E0704040304020203" pitchFamily="82" charset="0"/>
              </a:rPr>
              <a:t>8</a:t>
            </a:r>
            <a:endParaRPr lang="en-US" dirty="0">
              <a:ln w="38100">
                <a:solidFill>
                  <a:schemeClr val="tx1"/>
                </a:solidFill>
              </a:ln>
              <a:latin typeface="Snowdrift" panose="040E0704040304020203" pitchFamily="82" charset="0"/>
            </a:endParaRPr>
          </a:p>
        </p:txBody>
      </p:sp>
      <p:sp>
        <p:nvSpPr>
          <p:cNvPr id="14" name="Rectángulo redondeado 13">
            <a:hlinkClick r:id="rId13" action="ppaction://hlinksldjump"/>
          </p:cNvPr>
          <p:cNvSpPr/>
          <p:nvPr/>
        </p:nvSpPr>
        <p:spPr>
          <a:xfrm>
            <a:off x="6527800" y="4313766"/>
            <a:ext cx="1422400" cy="8551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ln w="38100">
                  <a:solidFill>
                    <a:schemeClr val="tx1"/>
                  </a:solidFill>
                </a:ln>
                <a:latin typeface="Snowdrift" panose="040E0704040304020203" pitchFamily="82" charset="0"/>
              </a:rPr>
              <a:t>11</a:t>
            </a:r>
            <a:endParaRPr lang="en-US" dirty="0">
              <a:ln w="38100">
                <a:solidFill>
                  <a:schemeClr val="tx1"/>
                </a:solidFill>
              </a:ln>
              <a:latin typeface="Snowdrift" panose="040E0704040304020203" pitchFamily="82" charset="0"/>
            </a:endParaRPr>
          </a:p>
        </p:txBody>
      </p:sp>
      <p:sp>
        <p:nvSpPr>
          <p:cNvPr id="15" name="Rectángulo redondeado 14">
            <a:hlinkClick r:id="rId14" action="ppaction://hlinksldjump"/>
          </p:cNvPr>
          <p:cNvSpPr/>
          <p:nvPr/>
        </p:nvSpPr>
        <p:spPr>
          <a:xfrm>
            <a:off x="4826000" y="5469467"/>
            <a:ext cx="1422400" cy="8551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ln w="38100">
                  <a:solidFill>
                    <a:schemeClr val="tx1"/>
                  </a:solidFill>
                </a:ln>
                <a:latin typeface="Snowdrift" panose="040E0704040304020203" pitchFamily="82" charset="0"/>
              </a:rPr>
              <a:t>13</a:t>
            </a:r>
            <a:endParaRPr lang="en-US" dirty="0">
              <a:ln w="38100">
                <a:solidFill>
                  <a:schemeClr val="tx1"/>
                </a:solidFill>
              </a:ln>
              <a:latin typeface="Snowdrift" panose="040E0704040304020203" pitchFamily="82" charset="0"/>
            </a:endParaRPr>
          </a:p>
        </p:txBody>
      </p:sp>
      <p:sp>
        <p:nvSpPr>
          <p:cNvPr id="16" name="Rectángulo redondeado 15">
            <a:hlinkClick r:id="rId15" action="ppaction://hlinksldjump"/>
          </p:cNvPr>
          <p:cNvSpPr/>
          <p:nvPr/>
        </p:nvSpPr>
        <p:spPr>
          <a:xfrm>
            <a:off x="8229600" y="5469467"/>
            <a:ext cx="1422400" cy="8551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ln w="38100">
                  <a:solidFill>
                    <a:schemeClr val="tx1"/>
                  </a:solidFill>
                </a:ln>
                <a:latin typeface="Snowdrift" panose="040E0704040304020203" pitchFamily="82" charset="0"/>
              </a:rPr>
              <a:t>15</a:t>
            </a:r>
            <a:endParaRPr lang="en-US" dirty="0">
              <a:ln w="38100">
                <a:solidFill>
                  <a:schemeClr val="tx1"/>
                </a:solidFill>
              </a:ln>
              <a:latin typeface="Snowdrift" panose="040E0704040304020203" pitchFamily="82" charset="0"/>
            </a:endParaRPr>
          </a:p>
        </p:txBody>
      </p:sp>
      <p:sp>
        <p:nvSpPr>
          <p:cNvPr id="17" name="Rectángulo redondeado 16">
            <a:hlinkClick r:id="rId16" action="ppaction://hlinksldjump"/>
          </p:cNvPr>
          <p:cNvSpPr/>
          <p:nvPr/>
        </p:nvSpPr>
        <p:spPr>
          <a:xfrm>
            <a:off x="6527800" y="5469467"/>
            <a:ext cx="1422400" cy="8551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ln w="38100">
                  <a:solidFill>
                    <a:schemeClr val="tx1"/>
                  </a:solidFill>
                </a:ln>
                <a:latin typeface="Snowdrift" panose="040E0704040304020203" pitchFamily="82" charset="0"/>
              </a:rPr>
              <a:t>14</a:t>
            </a:r>
            <a:endParaRPr lang="en-US" dirty="0">
              <a:ln w="38100">
                <a:solidFill>
                  <a:schemeClr val="tx1"/>
                </a:solidFill>
              </a:ln>
              <a:latin typeface="Snowdrift" panose="040E0704040304020203" pitchFamily="82" charset="0"/>
            </a:endParaRPr>
          </a:p>
        </p:txBody>
      </p:sp>
      <p:sp>
        <p:nvSpPr>
          <p:cNvPr id="18" name="Recortar y redondear rectángulo de esquina sencilla 17">
            <a:hlinkClick r:id="rId17" action="ppaction://hlinksldjump"/>
          </p:cNvPr>
          <p:cNvSpPr/>
          <p:nvPr/>
        </p:nvSpPr>
        <p:spPr>
          <a:xfrm>
            <a:off x="10077450" y="5695950"/>
            <a:ext cx="1971675" cy="962025"/>
          </a:xfrm>
          <a:prstGeom prst="snip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400" dirty="0">
                <a:latin typeface="Snowdrift" panose="040E0704040304020203" pitchFamily="82" charset="0"/>
              </a:rPr>
              <a:t>TERMINAR</a:t>
            </a:r>
            <a:endParaRPr lang="en-US" sz="2400" dirty="0">
              <a:latin typeface="Snowdrift" panose="040E0704040304020203" pitchFamily="82" charset="0"/>
            </a:endParaRPr>
          </a:p>
        </p:txBody>
      </p:sp>
      <p:pic>
        <p:nvPicPr>
          <p:cNvPr id="14340" name="Picture 4" descr="Usagyuuun Pensando GIF - Usagyuuun Pensando Confuso GIFs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08" y="-72196"/>
            <a:ext cx="2325158" cy="242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1884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3184" y="522514"/>
            <a:ext cx="4254759" cy="5980923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AR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“Y llegaron sus hermanos y se inclinaron a tierra”.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AR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Génesis 37:6-10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AR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José si conoce a sus hermanos pero sus hermanos NO LE CONOCIERON.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AR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¿Por qué no conocieron a José?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AR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José finge no conocerlos.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AR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¿Quiso vengarse José de sus hermanos?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AR" sz="16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NO.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AR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José demuestra acordarse de los sueños y da gloria a Dios.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AR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José tiene un plan y no se da a conocer a ellos hasta mas adelante.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AR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José los presiona diciendo que eran espías.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AR" sz="1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José solo quería información de su padre Jacob y hermano Benjamín.</a:t>
            </a:r>
          </a:p>
        </p:txBody>
      </p:sp>
      <p:pic>
        <p:nvPicPr>
          <p:cNvPr id="3074" name="Picture 2" descr="http://distantshores.org/images/rg/01/01_Ge_42_03_R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836" y="1240971"/>
            <a:ext cx="7235164" cy="561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5402424" y="177282"/>
            <a:ext cx="4917233" cy="954107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SE CUMPLE EL PRIMER SUEÑO</a:t>
            </a:r>
            <a:endParaRPr lang="en-US" sz="28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2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LASC 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24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9146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6623"/>
            <a:ext cx="4841179" cy="99175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50000"/>
              </a:lnSpc>
            </a:pPr>
            <a:r>
              <a:rPr lang="es-AR" sz="3200" b="1" dirty="0"/>
              <a:t>PLAN DE JOSÉ</a:t>
            </a:r>
            <a:endParaRPr lang="en-US" sz="3200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5860" y="998376"/>
            <a:ext cx="4365317" cy="536240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AR" sz="1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José escucha de sus hermanos que son 12 en total.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AR" sz="1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Son colocados todos los hermanos en la Cárcel por 3 días.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AR" sz="1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Solo uno podrá regresar donde Jacob para que traigan a  Benjamín.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AR" sz="1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Pasados los 3 días, José cambia de idea y dice: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AR" sz="1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“Solo uno se quedará en la cárcel y todos los demás vayan en busca de su hermano menor”.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AR" sz="1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¿Por qué hizo esto?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AR" sz="1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Si hacen esto viviréis y probareis que NO SON ESPÍAS.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AR" sz="1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“YO TEMO A DIOS”</a:t>
            </a:r>
          </a:p>
          <a:p>
            <a:endParaRPr lang="en-US" dirty="0"/>
          </a:p>
        </p:txBody>
      </p:sp>
      <p:pic>
        <p:nvPicPr>
          <p:cNvPr id="6146" name="Picture 2" descr="005-joseph-brothers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179" y="6623"/>
            <a:ext cx="7350821" cy="685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38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énesis 42 | Gén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42822" y="3564466"/>
            <a:ext cx="8825658" cy="1534648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AR" dirty="0"/>
              <a:t>Vers. 18-24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173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1"/>
            <a:ext cx="4824941" cy="830423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AR" sz="2800" b="1" dirty="0"/>
              <a:t>REMORDIMIENTO Y CULPA</a:t>
            </a:r>
            <a:endParaRPr lang="en-US" sz="2800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3184" y="914400"/>
            <a:ext cx="4311756" cy="545840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AR" sz="1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Todos decían que verdaderamente habían pecado contra José.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AR" sz="1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SE DAN CUENTA RECIEN DE SU ERROR.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AR" sz="1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Cuando menciona estas palabras les nace el sentimiento de culpa.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AR" sz="16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Rubén</a:t>
            </a:r>
            <a:r>
              <a:rPr lang="es-AR" sz="1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les dice que esto es culpa por vender a José.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AR" sz="1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Todos están de acuerdo que deben sufrir por el mal que hicieron a su hermano José.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AR" sz="1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José escucha a sus hermanos porque había interprete entre ellos.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AR" sz="1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José se entera de la conversación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AR" sz="1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Y Entonces…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AR" sz="16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…JOSÉ LLORA…</a:t>
            </a:r>
            <a:endParaRPr lang="en-US" sz="1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42" name="Picture 2" descr="LASC 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940" y="-110068"/>
            <a:ext cx="738650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1404600" y="6468533"/>
            <a:ext cx="677333" cy="27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 descr="carita Emojis triste | Imágenes para Pequ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38" y="5094514"/>
            <a:ext cx="1520890" cy="152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36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“El pecado siempre, siempre, terminará ensufrimiento; eso sucederá tarde otemprano, pero sucederá”          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989"/>
            <a:ext cx="10422294" cy="689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9671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stoy yo en el lugar de Dios?” | José (Génesis 45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299" y="0"/>
            <a:ext cx="7408701" cy="259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4783298" cy="1343608"/>
          </a:xfr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s-AR" sz="3200" b="1" dirty="0">
                <a:solidFill>
                  <a:schemeClr val="tx2"/>
                </a:solidFill>
              </a:rPr>
              <a:t>José no aguanta y llora a solas.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3183" y="1343608"/>
            <a:ext cx="4270113" cy="5047861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AR" sz="1800" dirty="0">
                <a:solidFill>
                  <a:srgbClr val="FFFF00"/>
                </a:solidFill>
              </a:rPr>
              <a:t>Se aparta y llora a solas.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AR" sz="1800" dirty="0">
                <a:solidFill>
                  <a:srgbClr val="FFFF00"/>
                </a:solidFill>
              </a:rPr>
              <a:t>José se da cuenta que sus hermanos estaban arrepentidos.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AR" sz="1800" dirty="0">
                <a:solidFill>
                  <a:srgbClr val="FFFF00"/>
                </a:solidFill>
              </a:rPr>
              <a:t>Luego les habla a todos y toma a Simeón.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AR" sz="1800" dirty="0">
                <a:solidFill>
                  <a:srgbClr val="FFFF00"/>
                </a:solidFill>
              </a:rPr>
              <a:t>Deja encarcelado a Simeón.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AR" sz="1800" dirty="0">
                <a:solidFill>
                  <a:srgbClr val="FFFF00"/>
                </a:solidFill>
              </a:rPr>
              <a:t>Todos presenciaron como José mandaba a la cárcel a Simeón.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AR" sz="1800" dirty="0">
                <a:solidFill>
                  <a:srgbClr val="FFFF00"/>
                </a:solidFill>
              </a:rPr>
              <a:t>¿Por qué Simeón?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AR" sz="1800" dirty="0">
                <a:solidFill>
                  <a:srgbClr val="FFFF00"/>
                </a:solidFill>
              </a:rPr>
              <a:t>José les da la oportunidad de reivindicarse.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AR" sz="1800" dirty="0">
                <a:solidFill>
                  <a:srgbClr val="FFFF00"/>
                </a:solidFill>
              </a:rPr>
              <a:t>Tenían que volver por su hermano Simeón.</a:t>
            </a:r>
            <a:endParaRPr lang="en-US" sz="1800" dirty="0">
              <a:solidFill>
                <a:srgbClr val="FFFF00"/>
              </a:solidFill>
            </a:endParaRPr>
          </a:p>
        </p:txBody>
      </p:sp>
      <p:pic>
        <p:nvPicPr>
          <p:cNvPr id="8196" name="Picture 4" descr="008-joseph-brothers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298" y="2594769"/>
            <a:ext cx="7408702" cy="426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95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4" descr="1. No poder declararse todavía &#10;2. Por ver la angustia de sus hermanos &#10;3. No poder ver a Benjamín ni a su Padre y &#10;verlo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0947400" y="6434667"/>
            <a:ext cx="1151467" cy="347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310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énesis 42 | Gén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42822" y="3564466"/>
            <a:ext cx="8825658" cy="1534648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AR" dirty="0"/>
              <a:t>Vers. 25-28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7380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4857944" cy="10170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AR" sz="3200" b="1" dirty="0"/>
              <a:t>LOS HERMANOS REGRESAN A CANAAN</a:t>
            </a:r>
            <a:endParaRPr lang="en-US" sz="3200" b="1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944" y="0"/>
            <a:ext cx="7334055" cy="6858000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03854" y="1017038"/>
            <a:ext cx="4180114" cy="534644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800" dirty="0">
                <a:solidFill>
                  <a:srgbClr val="00B0F0"/>
                </a:solidFill>
              </a:rPr>
              <a:t>José no se venga en ningún momento.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800" dirty="0">
                <a:solidFill>
                  <a:srgbClr val="00B0F0"/>
                </a:solidFill>
              </a:rPr>
              <a:t>Les está dando la oportunidad de cambiar arrepentirse y darse cuenta de su maldad.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800" dirty="0">
                <a:solidFill>
                  <a:srgbClr val="00B0F0"/>
                </a:solidFill>
              </a:rPr>
              <a:t>Les devuelve todo el dinero.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800" dirty="0">
                <a:solidFill>
                  <a:srgbClr val="00B0F0"/>
                </a:solidFill>
              </a:rPr>
              <a:t>El dinero es colocado en cada saco de trigo de cada hermano.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800" dirty="0">
                <a:solidFill>
                  <a:srgbClr val="00B0F0"/>
                </a:solidFill>
              </a:rPr>
              <a:t>Cada saco de trigo iba en los asnos.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800" dirty="0">
                <a:solidFill>
                  <a:srgbClr val="00B0F0"/>
                </a:solidFill>
              </a:rPr>
              <a:t>Todo se asustan al ver su dinero de vuelta.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AR" sz="1800" dirty="0">
                <a:solidFill>
                  <a:srgbClr val="00B0F0"/>
                </a:solidFill>
              </a:rPr>
              <a:t>“Paro cardiaco”.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s-AR" sz="2000" b="1" i="1" dirty="0">
                <a:solidFill>
                  <a:srgbClr val="00B050"/>
                </a:solidFill>
              </a:rPr>
              <a:t>¿Qué es esto que nos ha hecho Dios?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8233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66851" y="328433"/>
            <a:ext cx="8658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es-ES" sz="3600" b="1" dirty="0">
                <a:latin typeface="Snowdrift" panose="040E0704040304020203" pitchFamily="82" charset="0"/>
              </a:rPr>
              <a:t>¿José era querido por su padre Jacob?</a:t>
            </a:r>
            <a:endParaRPr lang="en-US" sz="3600" b="1" dirty="0">
              <a:latin typeface="Snowdrift" panose="040E0704040304020203" pitchFamily="82" charset="0"/>
            </a:endParaRPr>
          </a:p>
        </p:txBody>
      </p:sp>
      <p:sp>
        <p:nvSpPr>
          <p:cNvPr id="3" name="Rectángulo redondeado 2">
            <a:hlinkClick r:id="rId2" action="ppaction://hlinksldjump"/>
          </p:cNvPr>
          <p:cNvSpPr/>
          <p:nvPr/>
        </p:nvSpPr>
        <p:spPr>
          <a:xfrm>
            <a:off x="2990850" y="1628775"/>
            <a:ext cx="5857875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A) </a:t>
            </a:r>
            <a:r>
              <a:rPr lang="es-ES" sz="2400" dirty="0">
                <a:solidFill>
                  <a:schemeClr val="tx1"/>
                </a:solidFill>
                <a:latin typeface="Snowdrift" panose="040E0704040304020203" pitchFamily="82" charset="0"/>
              </a:rPr>
              <a:t>No, porque era chismoso.</a:t>
            </a:r>
          </a:p>
        </p:txBody>
      </p:sp>
      <p:sp>
        <p:nvSpPr>
          <p:cNvPr id="4" name="Rectángulo redondeado 3">
            <a:hlinkClick r:id="rId2" action="ppaction://hlinksldjump"/>
          </p:cNvPr>
          <p:cNvSpPr/>
          <p:nvPr/>
        </p:nvSpPr>
        <p:spPr>
          <a:xfrm>
            <a:off x="2990850" y="2895600"/>
            <a:ext cx="5857875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B) </a:t>
            </a:r>
            <a:r>
              <a:rPr lang="es-ES" sz="2400" dirty="0">
                <a:solidFill>
                  <a:schemeClr val="tx1"/>
                </a:solidFill>
                <a:latin typeface="Snowdrift" panose="040E0704040304020203" pitchFamily="82" charset="0"/>
              </a:rPr>
              <a:t>Si, porque era bien parecido.</a:t>
            </a:r>
          </a:p>
        </p:txBody>
      </p:sp>
      <p:sp>
        <p:nvSpPr>
          <p:cNvPr id="5" name="Rectángulo redondeado 4">
            <a:hlinkClick r:id="rId3" action="ppaction://hlinksldjump"/>
          </p:cNvPr>
          <p:cNvSpPr/>
          <p:nvPr/>
        </p:nvSpPr>
        <p:spPr>
          <a:xfrm>
            <a:off x="2990850" y="4162425"/>
            <a:ext cx="5857875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C) </a:t>
            </a:r>
            <a:r>
              <a:rPr lang="es-ES" sz="2400" dirty="0">
                <a:solidFill>
                  <a:schemeClr val="tx1"/>
                </a:solidFill>
                <a:latin typeface="Snowdrift" panose="040E0704040304020203" pitchFamily="82" charset="0"/>
              </a:rPr>
              <a:t>Si, porque lo tuvo es su vejez.</a:t>
            </a:r>
          </a:p>
        </p:txBody>
      </p:sp>
      <p:sp>
        <p:nvSpPr>
          <p:cNvPr id="6" name="Rectángulo redondeado 5">
            <a:hlinkClick r:id="rId2" action="ppaction://hlinksldjump"/>
          </p:cNvPr>
          <p:cNvSpPr/>
          <p:nvPr/>
        </p:nvSpPr>
        <p:spPr>
          <a:xfrm>
            <a:off x="3057525" y="5429250"/>
            <a:ext cx="5781940" cy="1066800"/>
          </a:xfrm>
          <a:prstGeom prst="roundRect">
            <a:avLst/>
          </a:prstGeom>
          <a:solidFill>
            <a:schemeClr val="bg2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owdrift" panose="040E0704040304020203" pitchFamily="82" charset="0"/>
              </a:rPr>
              <a:t>D) </a:t>
            </a:r>
            <a:r>
              <a:rPr lang="es-ES" sz="2400" dirty="0">
                <a:solidFill>
                  <a:schemeClr val="tx1"/>
                </a:solidFill>
                <a:latin typeface="Snowdrift" panose="040E0704040304020203" pitchFamily="82" charset="0"/>
              </a:rPr>
              <a:t>No, porque era Desobediente.</a:t>
            </a:r>
          </a:p>
        </p:txBody>
      </p:sp>
    </p:spTree>
    <p:extLst>
      <p:ext uri="{BB962C8B-B14F-4D97-AF65-F5344CB8AC3E}">
        <p14:creationId xmlns:p14="http://schemas.microsoft.com/office/powerpoint/2010/main" val="277644304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50505" y="559837"/>
            <a:ext cx="4152124" cy="5710333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¿Por qué hace esto José?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Por amor a su familia.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El amor supera el odio y la venganza y la tristeza.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Ellos estaban aterrorizados porque ya eran sospechosos como espías. Ahora tambien podían ser acusados de ladrones.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¿Quien es el pan de Vida?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Que precio debemos pagar nosotros para tener la salvación.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¿Que nos ofrece Cristo?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¿Qué ganamos?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AR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Así mismo fue José con sus hermanos.</a:t>
            </a:r>
            <a:endParaRPr lang="en-US" sz="1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18" name="Picture 2" descr="3 their money is put bac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824" y="3489648"/>
            <a:ext cx="7175175" cy="33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4 brothers find mon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824" y="0"/>
            <a:ext cx="7175176" cy="348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63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énesis 42 | Gén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42822" y="3564466"/>
            <a:ext cx="8825658" cy="1534648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AR" dirty="0"/>
              <a:t>Vers. 29-38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9563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Génesis 42:24-30Simeón tuvo que quedarse en Egipto en la cárcel¿Qué reacción tuvieron los hermanos de José a ver el diner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63354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5972174" cy="102636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AR" sz="4000" b="1" dirty="0"/>
              <a:t>Reacción de Jacob</a:t>
            </a:r>
            <a:endParaRPr lang="en-US" sz="4000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3184" y="1166327"/>
            <a:ext cx="5191447" cy="5206481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AR" sz="1800" dirty="0">
                <a:solidFill>
                  <a:srgbClr val="92D050"/>
                </a:solidFill>
              </a:rPr>
              <a:t>Los 9 hermanos cuentan todas las cosas que pasaron en Egipto a su padre Jacob.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AR" sz="2000" b="1" dirty="0">
                <a:solidFill>
                  <a:srgbClr val="92D050"/>
                </a:solidFill>
              </a:rPr>
              <a:t>“Hombres de Verdad, Hombres Honrados”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AR" sz="1800" dirty="0">
                <a:solidFill>
                  <a:srgbClr val="92D050"/>
                </a:solidFill>
              </a:rPr>
              <a:t>Debemos llevar a nuestro hermano menor Benjamín.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AR" sz="1800" dirty="0">
                <a:solidFill>
                  <a:srgbClr val="92D050"/>
                </a:solidFill>
              </a:rPr>
              <a:t>Para rescatar a Simeón de la Cárcel.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AR" sz="1800" dirty="0">
                <a:solidFill>
                  <a:srgbClr val="92D050"/>
                </a:solidFill>
              </a:rPr>
              <a:t>Jacob se lamenta de vivir.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AR" sz="1800" dirty="0">
                <a:solidFill>
                  <a:srgbClr val="92D050"/>
                </a:solidFill>
              </a:rPr>
              <a:t>Le quitaron a José, Ahora Simeón y mas encima quieren a Benjamín ahora.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AR" sz="1800" dirty="0">
                <a:solidFill>
                  <a:srgbClr val="92D050"/>
                </a:solidFill>
              </a:rPr>
              <a:t>Jacob se niega rotundamente en enviar a Benjamín.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AR" sz="1800" dirty="0">
                <a:solidFill>
                  <a:srgbClr val="92D050"/>
                </a:solidFill>
              </a:rPr>
              <a:t>Teme que Benjamín muera por otra bestia.</a:t>
            </a:r>
            <a:endParaRPr lang="en-US" sz="1800" dirty="0">
              <a:solidFill>
                <a:srgbClr val="92D050"/>
              </a:solidFill>
            </a:endParaRPr>
          </a:p>
        </p:txBody>
      </p:sp>
      <p:pic>
        <p:nvPicPr>
          <p:cNvPr id="12290" name="Picture 2" descr="Los hijos de Jacob traen alimento a Canaán &#10;LASC 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4" y="0"/>
            <a:ext cx="62249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1514667" y="6510867"/>
            <a:ext cx="601133" cy="245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1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Génesis 42:36-38¿Qué pensó Jacob acerca de permitir que Benjamín fuera aEgipto para librar a Simeón de la cárcel?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6766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 &#10;LASC 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0964333" y="6426200"/>
            <a:ext cx="999067" cy="364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197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0905067" y="6426200"/>
            <a:ext cx="1092200" cy="321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9604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AR" sz="4400" b="1" i="1" dirty="0"/>
              <a:t>Intento Fallido de Rubén</a:t>
            </a:r>
            <a:endParaRPr lang="en-US" sz="4400" b="1" i="1" dirty="0"/>
          </a:p>
        </p:txBody>
      </p:sp>
      <p:pic>
        <p:nvPicPr>
          <p:cNvPr id="10242" name="Picture 2" descr="5 they get home and tell Jaco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456" y="2556847"/>
            <a:ext cx="4555066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45233" y="2556847"/>
            <a:ext cx="6858000" cy="406265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AR" sz="2400" dirty="0"/>
              <a:t>Rubén ofrece a sus 2 hijos si la misión no funciona.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AR" sz="2400" dirty="0"/>
              <a:t>Intento desesperado por tratar de alegrar a su padre.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AR" sz="2400" dirty="0"/>
              <a:t>Pero no funcionó.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AR" sz="2400" dirty="0"/>
              <a:t>Jacob ya había dejado el asunto con Rubén como un buen hijo.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AR" sz="2400" dirty="0"/>
              <a:t>Para Jacob Rubén no era primogénito.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AR" sz="2400" dirty="0"/>
              <a:t>Jacob Prefiere mantener a Benjamín vivo y dejar que se muera Simeón en la cárcel</a:t>
            </a:r>
            <a:r>
              <a:rPr lang="es-AR" dirty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17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76326" y="2233433"/>
            <a:ext cx="86582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000" b="1" dirty="0">
                <a:latin typeface="Snowdrift" panose="040E0704040304020203" pitchFamily="82" charset="0"/>
              </a:rPr>
              <a:t>SIGUE INTENTANDOLO </a:t>
            </a:r>
            <a:r>
              <a:rPr lang="es-AR" sz="8000" b="1" dirty="0">
                <a:latin typeface="Snowdrift" panose="040E0704040304020203" pitchFamily="82" charset="0"/>
                <a:sym typeface="Wingdings" panose="05000000000000000000" pitchFamily="2" charset="2"/>
              </a:rPr>
              <a:t></a:t>
            </a:r>
            <a:endParaRPr lang="en-US" sz="8000" b="1" dirty="0">
              <a:latin typeface="Snowdrift" panose="040E0704040304020203" pitchFamily="82" charset="0"/>
            </a:endParaRPr>
          </a:p>
        </p:txBody>
      </p:sp>
      <p:sp>
        <p:nvSpPr>
          <p:cNvPr id="7" name="Elipse 6">
            <a:hlinkClick r:id="rId2" action="ppaction://hlinksldjump"/>
          </p:cNvPr>
          <p:cNvSpPr/>
          <p:nvPr/>
        </p:nvSpPr>
        <p:spPr>
          <a:xfrm>
            <a:off x="6848475" y="5124449"/>
            <a:ext cx="4791075" cy="119062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400" dirty="0">
                <a:latin typeface="Snowdrift" panose="040E0704040304020203" pitchFamily="82" charset="0"/>
              </a:rPr>
              <a:t>INTENTAR DENUEVO</a:t>
            </a:r>
            <a:endParaRPr lang="en-US" sz="2400" dirty="0">
              <a:latin typeface="Snowdrift" panose="040E070404030402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551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66851" y="2166758"/>
            <a:ext cx="8658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8000" b="1" dirty="0">
                <a:latin typeface="Snowdrift" panose="040E0704040304020203" pitchFamily="82" charset="0"/>
              </a:rPr>
              <a:t>¡EXCELENTE!</a:t>
            </a:r>
            <a:endParaRPr lang="en-US" sz="8000" b="1" dirty="0">
              <a:latin typeface="Snowdrift" panose="040E0704040304020203" pitchFamily="82" charset="0"/>
            </a:endParaRPr>
          </a:p>
        </p:txBody>
      </p:sp>
      <p:sp>
        <p:nvSpPr>
          <p:cNvPr id="7" name="Elipse 6">
            <a:hlinkClick r:id="rId2" action="ppaction://hlinksldjump"/>
          </p:cNvPr>
          <p:cNvSpPr/>
          <p:nvPr/>
        </p:nvSpPr>
        <p:spPr>
          <a:xfrm>
            <a:off x="8448675" y="5124450"/>
            <a:ext cx="3114675" cy="100965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3200" dirty="0">
                <a:latin typeface="Snowdrift" panose="040E0704040304020203" pitchFamily="82" charset="0"/>
              </a:rPr>
              <a:t>MENÚ</a:t>
            </a:r>
            <a:endParaRPr lang="en-US" sz="3200" dirty="0">
              <a:latin typeface="Snowdrift" panose="040E070404030402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168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TM02900722[[fn=Sala de reuniones Ion]]</Template>
  <TotalTime>936</TotalTime>
  <Words>2209</Words>
  <Application>Microsoft Office PowerPoint</Application>
  <PresentationFormat>Panorámica</PresentationFormat>
  <Paragraphs>257</Paragraphs>
  <Slides>77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77</vt:i4>
      </vt:variant>
    </vt:vector>
  </HeadingPairs>
  <TitlesOfParts>
    <vt:vector size="87" baseType="lpstr">
      <vt:lpstr>Arial</vt:lpstr>
      <vt:lpstr>Arial Black</vt:lpstr>
      <vt:lpstr>Bell MT</vt:lpstr>
      <vt:lpstr>Century Gothic</vt:lpstr>
      <vt:lpstr>Courier New</vt:lpstr>
      <vt:lpstr>Roboto</vt:lpstr>
      <vt:lpstr>Snowdrift</vt:lpstr>
      <vt:lpstr>Wingdings</vt:lpstr>
      <vt:lpstr>Wingdings 3</vt:lpstr>
      <vt:lpstr>Sala de reuniones Ion</vt:lpstr>
      <vt:lpstr>Presentación de PowerPoint</vt:lpstr>
      <vt:lpstr>Presentación de PowerPoint</vt:lpstr>
      <vt:lpstr>Mas Jehová fué con José, y fué varón prosperado: y estaba en la casa de su señor el Egipcio.</vt:lpstr>
      <vt:lpstr>Presentación de PowerPoint</vt:lpstr>
      <vt:lpstr>Y decían el uno al otro: Verdaderamente hemos pecado contra nuestro hermano, que vimos la angustia de su alma cuando nos rogaba, y no le oímos: por eso ha venido sobre nosotros esta angustia.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REPASO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GRANEROS</vt:lpstr>
      <vt:lpstr>Presentación de PowerPoint</vt:lpstr>
      <vt:lpstr>José Como Gobernador De Egipto</vt:lpstr>
      <vt:lpstr>INTRODUCCIÓN CAPITULO 42</vt:lpstr>
      <vt:lpstr>José tiene 30 años cuando comienza a servir a faraón y a gobernar</vt:lpstr>
      <vt:lpstr>Vers. 1-5</vt:lpstr>
      <vt:lpstr>Presentación de PowerPoint</vt:lpstr>
      <vt:lpstr>HAMBRUNA</vt:lpstr>
      <vt:lpstr>JOSÉ REY DE EGIPTO Y DEL MUNDO</vt:lpstr>
      <vt:lpstr>Vers. 6-17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PLAN DE JOSÉ</vt:lpstr>
      <vt:lpstr>Vers. 18-24</vt:lpstr>
      <vt:lpstr>REMORDIMIENTO Y CULPA</vt:lpstr>
      <vt:lpstr>Presentación de PowerPoint</vt:lpstr>
      <vt:lpstr>José no aguanta y llora a solas.</vt:lpstr>
      <vt:lpstr>Presentación de PowerPoint</vt:lpstr>
      <vt:lpstr>Vers. 25-28</vt:lpstr>
      <vt:lpstr>LOS HERMANOS REGRESAN A CANAAN</vt:lpstr>
      <vt:lpstr>Presentación de PowerPoint</vt:lpstr>
      <vt:lpstr>Vers. 29-38</vt:lpstr>
      <vt:lpstr>Presentación de PowerPoint</vt:lpstr>
      <vt:lpstr>Reacción de Jacob</vt:lpstr>
      <vt:lpstr>Presentación de PowerPoint</vt:lpstr>
      <vt:lpstr>Presentación de PowerPoint</vt:lpstr>
      <vt:lpstr>Presentación de PowerPoint</vt:lpstr>
      <vt:lpstr>Intento Fallido de Rubén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Matito</dc:creator>
  <cp:lastModifiedBy>matias Osses Barria</cp:lastModifiedBy>
  <cp:revision>42</cp:revision>
  <dcterms:created xsi:type="dcterms:W3CDTF">2021-07-27T15:34:12Z</dcterms:created>
  <dcterms:modified xsi:type="dcterms:W3CDTF">2021-11-13T08:07:42Z</dcterms:modified>
</cp:coreProperties>
</file>