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56" r:id="rId4"/>
    <p:sldId id="260" r:id="rId5"/>
    <p:sldId id="270" r:id="rId6"/>
    <p:sldId id="266" r:id="rId7"/>
    <p:sldId id="261" r:id="rId8"/>
    <p:sldId id="271" r:id="rId9"/>
    <p:sldId id="272" r:id="rId10"/>
    <p:sldId id="273" r:id="rId11"/>
    <p:sldId id="267" r:id="rId12"/>
    <p:sldId id="262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68" r:id="rId21"/>
    <p:sldId id="263" r:id="rId22"/>
    <p:sldId id="281" r:id="rId23"/>
    <p:sldId id="269" r:id="rId24"/>
    <p:sldId id="282" r:id="rId25"/>
    <p:sldId id="264" r:id="rId26"/>
    <p:sldId id="258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6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AF5E-B373-482C-B3C8-1AA353D6F907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84EBD-BB3D-4217-AEFC-E479A92E5BA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07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AF5E-B373-482C-B3C8-1AA353D6F907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84EBD-BB3D-4217-AEFC-E479A92E5BA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03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AF5E-B373-482C-B3C8-1AA353D6F907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84EBD-BB3D-4217-AEFC-E479A92E5BA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12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AF5E-B373-482C-B3C8-1AA353D6F907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84EBD-BB3D-4217-AEFC-E479A92E5BA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09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AF5E-B373-482C-B3C8-1AA353D6F907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84EBD-BB3D-4217-AEFC-E479A92E5BA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79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AF5E-B373-482C-B3C8-1AA353D6F907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84EBD-BB3D-4217-AEFC-E479A92E5BA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65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AF5E-B373-482C-B3C8-1AA353D6F907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84EBD-BB3D-4217-AEFC-E479A92E5BA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28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AF5E-B373-482C-B3C8-1AA353D6F907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84EBD-BB3D-4217-AEFC-E479A92E5BA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88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AF5E-B373-482C-B3C8-1AA353D6F907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84EBD-BB3D-4217-AEFC-E479A92E5BA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55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AF5E-B373-482C-B3C8-1AA353D6F907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84EBD-BB3D-4217-AEFC-E479A92E5BA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1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AF5E-B373-482C-B3C8-1AA353D6F907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84EBD-BB3D-4217-AEFC-E479A92E5BA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53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AF5E-B373-482C-B3C8-1AA353D6F907}" type="datetimeFigureOut">
              <a:rPr lang="en-US" smtClean="0"/>
              <a:t>7/7/2019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84EBD-BB3D-4217-AEFC-E479A92E5BA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870" y="-102870"/>
            <a:ext cx="12390120" cy="726948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29200" y="1779905"/>
            <a:ext cx="4366260" cy="1340485"/>
          </a:xfrm>
          <a:solidFill>
            <a:srgbClr val="92D050"/>
          </a:solidFill>
        </p:spPr>
        <p:txBody>
          <a:bodyPr>
            <a:normAutofit fontScale="92500" lnSpcReduction="10000"/>
          </a:bodyPr>
          <a:lstStyle/>
          <a:p>
            <a:r>
              <a:rPr lang="es-CL" b="1" dirty="0" smtClean="0"/>
              <a:t>Oración:  -Benjamín Osses.</a:t>
            </a:r>
          </a:p>
          <a:p>
            <a:r>
              <a:rPr lang="es-CL" b="1" dirty="0" smtClean="0"/>
              <a:t>Asientos: -</a:t>
            </a:r>
            <a:r>
              <a:rPr lang="es-CL" b="1" dirty="0" err="1" smtClean="0"/>
              <a:t>Cony</a:t>
            </a:r>
            <a:r>
              <a:rPr lang="es-CL" b="1" dirty="0" smtClean="0"/>
              <a:t> Carrasco.</a:t>
            </a:r>
          </a:p>
          <a:p>
            <a:pPr marL="0" indent="0">
              <a:buNone/>
            </a:pPr>
            <a:r>
              <a:rPr lang="es-CL" b="1" dirty="0" smtClean="0"/>
              <a:t>                     -Lucas Carrasco.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7194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8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4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7146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66218"/>
            <a:ext cx="5516880" cy="1325563"/>
          </a:xfrm>
        </p:spPr>
        <p:txBody>
          <a:bodyPr/>
          <a:lstStyle/>
          <a:p>
            <a:r>
              <a:rPr lang="es-CL" dirty="0" smtClean="0">
                <a:solidFill>
                  <a:srgbClr val="FFFF00"/>
                </a:solidFill>
                <a:latin typeface="Autumn" pitchFamily="2" charset="0"/>
              </a:rPr>
              <a:t>Versículos 3-29.</a:t>
            </a:r>
            <a:endParaRPr lang="en-US" dirty="0">
              <a:solidFill>
                <a:srgbClr val="FFFF00"/>
              </a:solidFill>
              <a:latin typeface="Autum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05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60070"/>
          </a:xfrm>
          <a:solidFill>
            <a:srgbClr val="002060"/>
          </a:solidFill>
          <a:ln w="28575">
            <a:solidFill>
              <a:schemeClr val="bg2">
                <a:lumMod val="1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es-ES" sz="3600" b="1" dirty="0" smtClean="0">
                <a:solidFill>
                  <a:srgbClr val="FFFF00"/>
                </a:solidFill>
              </a:rPr>
              <a:t>2) </a:t>
            </a:r>
            <a:r>
              <a:rPr lang="es-ES" sz="3600" dirty="0" smtClean="0">
                <a:solidFill>
                  <a:srgbClr val="FF0000"/>
                </a:solidFill>
              </a:rPr>
              <a:t>El Concilio En Jerusalén</a:t>
            </a:r>
            <a:r>
              <a:rPr lang="es-CL" sz="3600" dirty="0" smtClean="0">
                <a:solidFill>
                  <a:srgbClr val="FF0000"/>
                </a:solidFill>
              </a:rPr>
              <a:t>.</a:t>
            </a:r>
            <a:r>
              <a:rPr lang="es-E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34990" y="560071"/>
            <a:ext cx="6557010" cy="6297929"/>
          </a:xfrm>
          <a:solidFill>
            <a:schemeClr val="accent6">
              <a:lumMod val="50000"/>
            </a:schemeClr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s-CL" dirty="0" smtClean="0">
                <a:solidFill>
                  <a:srgbClr val="00B0F0"/>
                </a:solidFill>
              </a:rPr>
              <a:t>Se reúnen los apóstoles, ancianos, y lideres.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L" dirty="0" smtClean="0">
                <a:solidFill>
                  <a:srgbClr val="00B0F0"/>
                </a:solidFill>
              </a:rPr>
              <a:t>Pedro se levanta y habla: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L" b="1" dirty="0" smtClean="0">
                <a:solidFill>
                  <a:schemeClr val="bg1"/>
                </a:solidFill>
              </a:rPr>
              <a:t>Leamos hechos 15:7-11.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L" dirty="0" smtClean="0">
                <a:solidFill>
                  <a:srgbClr val="00B0F0"/>
                </a:solidFill>
              </a:rPr>
              <a:t>Pedro y Cornelio </a:t>
            </a:r>
            <a:r>
              <a:rPr lang="es-CL" dirty="0" smtClean="0">
                <a:solidFill>
                  <a:srgbClr val="002060"/>
                </a:solidFill>
              </a:rPr>
              <a:t>(recordar).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L" dirty="0" smtClean="0">
                <a:solidFill>
                  <a:srgbClr val="00B0F0"/>
                </a:solidFill>
              </a:rPr>
              <a:t>Luego toman la palabra Pablo y Bernabé.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L" dirty="0" smtClean="0">
                <a:solidFill>
                  <a:srgbClr val="00B0F0"/>
                </a:solidFill>
              </a:rPr>
              <a:t>Y luego habla un líder Jacobo </a:t>
            </a:r>
            <a:r>
              <a:rPr lang="es-CL" dirty="0" smtClean="0">
                <a:solidFill>
                  <a:srgbClr val="002060"/>
                </a:solidFill>
              </a:rPr>
              <a:t>(hermano de Jesús).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L" dirty="0" smtClean="0">
                <a:solidFill>
                  <a:srgbClr val="00B0F0"/>
                </a:solidFill>
              </a:rPr>
              <a:t>Jacobo cita algunos textos del antiguo testamento. </a:t>
            </a:r>
            <a:r>
              <a:rPr lang="es-CL" dirty="0" smtClean="0">
                <a:solidFill>
                  <a:srgbClr val="FFFF00"/>
                </a:solidFill>
              </a:rPr>
              <a:t>(¿Que dicen estas citas?).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es-CL" dirty="0" smtClean="0">
                <a:solidFill>
                  <a:schemeClr val="accent2"/>
                </a:solidFill>
              </a:rPr>
              <a:t>Todos convencidos de que no era necesario seguir la ley de moisés y tampoco circuncidarse para ser salvos.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123"/>
            <a:ext cx="5634990" cy="628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5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2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2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9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0"/>
            <a:ext cx="12172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5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0"/>
            <a:ext cx="12172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7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risto&#10;Crucificado Fe Obras&#10;â¦ La fe, si no tiene obras, es muerta en&#10;sÃ­ misma. (Santiago 2:17)&#10;8 Porque por gracia sois sa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0"/>
            <a:ext cx="12172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29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0"/>
            <a:ext cx="12172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1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0"/>
            <a:ext cx="12172950" cy="685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4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0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7146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66218"/>
            <a:ext cx="5516880" cy="1325563"/>
          </a:xfrm>
        </p:spPr>
        <p:txBody>
          <a:bodyPr/>
          <a:lstStyle/>
          <a:p>
            <a:r>
              <a:rPr lang="es-CL" dirty="0" smtClean="0">
                <a:solidFill>
                  <a:srgbClr val="FFFF00"/>
                </a:solidFill>
                <a:latin typeface="Autumn" pitchFamily="2" charset="0"/>
              </a:rPr>
              <a:t>Versículos 30-35.</a:t>
            </a:r>
            <a:endParaRPr lang="en-US" dirty="0">
              <a:solidFill>
                <a:srgbClr val="FFFF00"/>
              </a:solidFill>
              <a:latin typeface="Autum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68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60070"/>
          </a:xfrm>
          <a:solidFill>
            <a:srgbClr val="002060"/>
          </a:solidFill>
          <a:ln w="28575">
            <a:solidFill>
              <a:schemeClr val="bg2">
                <a:lumMod val="1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es-ES" sz="3600" b="1" dirty="0">
                <a:solidFill>
                  <a:srgbClr val="FFFF00"/>
                </a:solidFill>
              </a:rPr>
              <a:t>3</a:t>
            </a:r>
            <a:r>
              <a:rPr lang="es-ES" sz="3600" b="1" dirty="0" smtClean="0">
                <a:solidFill>
                  <a:srgbClr val="FFFF00"/>
                </a:solidFill>
              </a:rPr>
              <a:t>) </a:t>
            </a:r>
            <a:r>
              <a:rPr lang="es-ES" sz="3600" dirty="0" smtClean="0">
                <a:solidFill>
                  <a:srgbClr val="FF0000"/>
                </a:solidFill>
              </a:rPr>
              <a:t>Los Creyentes De Antioquia Reciben La Carta</a:t>
            </a:r>
            <a:r>
              <a:rPr lang="es-CL" sz="3600" dirty="0" smtClean="0">
                <a:solidFill>
                  <a:srgbClr val="FF0000"/>
                </a:solidFill>
              </a:rPr>
              <a:t>.</a:t>
            </a:r>
            <a:r>
              <a:rPr lang="es-E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309360" y="571501"/>
            <a:ext cx="5882640" cy="6297929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CL" dirty="0" smtClean="0"/>
              <a:t>Pablo y sus compañeros hicieron el viaje a Antioquia de Siria.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C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dijeron y como se sintieron los hermanos al oír la carta en Antioquia?.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CL" b="1" dirty="0" smtClean="0"/>
              <a:t>Hechos 15:31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CL" dirty="0" smtClean="0"/>
              <a:t>Seguridad de su salvación.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CL" dirty="0" smtClean="0"/>
              <a:t>Judas Barsabás, pasó días en Antioquia con los hermanos.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C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¿Quién era este José Barsabás?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CL" dirty="0" smtClean="0"/>
              <a:t>Barsabás luego regresa a Jerusalén.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CL" dirty="0" smtClean="0"/>
              <a:t>Pero </a:t>
            </a:r>
            <a:r>
              <a:rPr lang="es-CL" dirty="0"/>
              <a:t>S</a:t>
            </a:r>
            <a:r>
              <a:rPr lang="es-CL" dirty="0" smtClean="0"/>
              <a:t>ilas se queda en Antioquia junto a pablo y Bernabé.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3648"/>
            <a:ext cx="6309360" cy="627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6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41173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1730"/>
            <a:ext cx="12192000" cy="444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7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7146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66218"/>
            <a:ext cx="5516880" cy="1325563"/>
          </a:xfrm>
        </p:spPr>
        <p:txBody>
          <a:bodyPr/>
          <a:lstStyle/>
          <a:p>
            <a:r>
              <a:rPr lang="es-CL" dirty="0" smtClean="0">
                <a:solidFill>
                  <a:srgbClr val="FFFF00"/>
                </a:solidFill>
                <a:latin typeface="Autumn" pitchFamily="2" charset="0"/>
              </a:rPr>
              <a:t>Versículos 36-41.</a:t>
            </a:r>
            <a:endParaRPr lang="en-US" dirty="0">
              <a:solidFill>
                <a:srgbClr val="FFFF00"/>
              </a:solidFill>
              <a:latin typeface="Autum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35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echos 15:36&#10;5. Pablo sugiere que Ã©l y&#10;BernabÃ© regresen a todas las&#10;ciudades donde habÃ­an&#10;plantado iglesias en su&#10;primer v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2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37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para pablo y silas 2 viaj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680" y="560069"/>
            <a:ext cx="6751320" cy="629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60070"/>
          </a:xfrm>
          <a:solidFill>
            <a:srgbClr val="002060"/>
          </a:solidFill>
          <a:ln w="28575">
            <a:solidFill>
              <a:schemeClr val="bg2">
                <a:lumMod val="1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es-ES" sz="3600" b="1" dirty="0" smtClean="0">
                <a:solidFill>
                  <a:srgbClr val="FFFF00"/>
                </a:solidFill>
              </a:rPr>
              <a:t>4) </a:t>
            </a:r>
            <a:r>
              <a:rPr lang="es-ES" sz="3600" dirty="0" smtClean="0">
                <a:solidFill>
                  <a:srgbClr val="FF0000"/>
                </a:solidFill>
              </a:rPr>
              <a:t>Pablo Comienza Su Segundo Viaje</a:t>
            </a:r>
            <a:r>
              <a:rPr lang="es-CL" sz="3600" dirty="0" smtClean="0">
                <a:solidFill>
                  <a:srgbClr val="FF0000"/>
                </a:solidFill>
              </a:rPr>
              <a:t>.</a:t>
            </a:r>
            <a:r>
              <a:rPr lang="es-E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560070"/>
            <a:ext cx="5600700" cy="6297929"/>
          </a:xfrm>
          <a:solidFill>
            <a:srgbClr val="FFFF00"/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s-CL" b="1" dirty="0" smtClean="0"/>
              <a:t>Bernabé</a:t>
            </a:r>
            <a:r>
              <a:rPr lang="es-CL" dirty="0" smtClean="0"/>
              <a:t> le gusta la idea pero quiere llevar a </a:t>
            </a:r>
            <a:r>
              <a:rPr lang="es-CL" b="1" dirty="0" smtClean="0"/>
              <a:t>Juan Marcos.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b="1" dirty="0" smtClean="0"/>
              <a:t>Pablo</a:t>
            </a:r>
            <a:r>
              <a:rPr lang="es-CL" dirty="0" smtClean="0"/>
              <a:t> se niega a llevarlo.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b="1" dirty="0" smtClean="0"/>
              <a:t>Bernabé</a:t>
            </a:r>
            <a:r>
              <a:rPr lang="es-CL" dirty="0" smtClean="0"/>
              <a:t> y </a:t>
            </a:r>
            <a:r>
              <a:rPr lang="es-CL" b="1" dirty="0" smtClean="0"/>
              <a:t>pablo </a:t>
            </a:r>
            <a:r>
              <a:rPr lang="es-CL" dirty="0" smtClean="0"/>
              <a:t>discuten y se separan.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b="1" dirty="0" smtClean="0"/>
              <a:t>Bernabé</a:t>
            </a:r>
            <a:r>
              <a:rPr lang="es-CL" dirty="0" smtClean="0"/>
              <a:t> viaja con </a:t>
            </a:r>
            <a:r>
              <a:rPr lang="es-CL" b="1" dirty="0" smtClean="0"/>
              <a:t>Juan Marcos </a:t>
            </a:r>
            <a:r>
              <a:rPr lang="es-CL" dirty="0" smtClean="0"/>
              <a:t>a la isla de Chipre.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b="1" dirty="0" smtClean="0"/>
              <a:t>Pablo</a:t>
            </a:r>
            <a:r>
              <a:rPr lang="es-CL" dirty="0" smtClean="0"/>
              <a:t> toma a </a:t>
            </a:r>
            <a:r>
              <a:rPr lang="es-CL" b="1" dirty="0" smtClean="0"/>
              <a:t>Silas</a:t>
            </a:r>
            <a:r>
              <a:rPr lang="es-CL" dirty="0" smtClean="0"/>
              <a:t> y viajan por los alrededores.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dirty="0" smtClean="0"/>
              <a:t>4 predicadores o misioneros.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b="1" dirty="0" smtClean="0"/>
              <a:t>Pablo</a:t>
            </a:r>
            <a:r>
              <a:rPr lang="es-CL" dirty="0" smtClean="0"/>
              <a:t> habla de </a:t>
            </a:r>
            <a:r>
              <a:rPr lang="es-CL" b="1" dirty="0" smtClean="0"/>
              <a:t>Juan Marcos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dirty="0" smtClean="0"/>
              <a:t>2 Timoteo 4:11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dirty="0" smtClean="0"/>
              <a:t>Próxima clase </a:t>
            </a:r>
            <a:r>
              <a:rPr lang="es-CL" b="1" dirty="0" smtClean="0"/>
              <a:t>pablo</a:t>
            </a:r>
            <a:r>
              <a:rPr lang="es-CL" dirty="0" smtClean="0"/>
              <a:t> y </a:t>
            </a:r>
            <a:r>
              <a:rPr lang="es-CL" b="1" dirty="0" smtClean="0"/>
              <a:t>Silas.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168973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Marcador de contenido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135"/>
            <a:ext cx="12192000" cy="692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5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LASC&#10;Â¿CuÃ¡l fue el problema que existiÃ³&#10;entre Pablo y BernabÃ©?&#10;â¢ Problema de Personalidad&#10;â¢ Problema PragmÃ¡tico&#10;â¢ Problema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8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04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LASC&#10;Â¿Los conflictos entre&#10;Hermanos puede&#10;impedir el servicio al&#10;SeÃ±or?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-1"/>
            <a:ext cx="12172950" cy="735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47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65"/>
            <a:ext cx="12192000" cy="21336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4665"/>
            <a:ext cx="12192000" cy="47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9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58625" y="-2675375"/>
            <a:ext cx="6858000" cy="1220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0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LASC&#10;1. Se forman dos equipos&#10;misioneros&#10;2. Se amplia el campo misionero&#10;3. Se le da una 2Âª oportunidad a&#10;Juan Marcos&#10;4. N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43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hipre&#10;Mar Rojo&#10;Mar MediterrÃ¡neo&#10;Mar Negro&#10;INICIO DEL VIAJE MISIONERO DE BERNABE Y JUAN&#10;MARCOS (SALE DE ANTIOQUÃA Y VA A C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0"/>
            <a:ext cx="12172951" cy="718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47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hipre&#10;Mar Rojo&#10;Mar MediterrÃ¡neo&#10;Mar Negro&#10;INICIO DEL VIAJE MISIONERO DE BERNABE Y JUAN&#10;MARCOS (SALE DE ANTIOQUÃA Y VA A C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90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0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010" y="0"/>
            <a:ext cx="12265220" cy="696087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20340" y="195898"/>
            <a:ext cx="7326630" cy="1132205"/>
          </a:xfrm>
        </p:spPr>
        <p:txBody>
          <a:bodyPr/>
          <a:lstStyle/>
          <a:p>
            <a:pPr algn="ctr"/>
            <a:r>
              <a:rPr lang="es-CL" dirty="0" smtClean="0">
                <a:latin typeface="Almonte Snow" panose="02000400000000000000" pitchFamily="2" charset="0"/>
              </a:rPr>
              <a:t>¿Qué Aprendimos Hoy?</a:t>
            </a:r>
            <a:endParaRPr lang="en-US" dirty="0">
              <a:latin typeface="Almonte Snow" panose="02000400000000000000" pitchFamily="2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83920" y="1402715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s-CL" dirty="0" smtClean="0">
                <a:latin typeface="Autumn" pitchFamily="2" charset="0"/>
              </a:rPr>
              <a:t>La discusión de los hermanos en la iglesia de Jerusalén.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CL" dirty="0" smtClean="0">
                <a:latin typeface="Autumn" pitchFamily="2" charset="0"/>
              </a:rPr>
              <a:t>Los lideres reconocieron que toda la humanidad se salva por la gracia de Dios y no por las obras.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CL" dirty="0" smtClean="0">
                <a:latin typeface="Autumn" pitchFamily="2" charset="0"/>
              </a:rPr>
              <a:t>Debemos confiar en la gracia de Dios.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CL" dirty="0" smtClean="0">
                <a:latin typeface="Alien Encounters" panose="00000400000000000000" pitchFamily="2" charset="0"/>
              </a:rPr>
              <a:t>DEBEMOS PEDIR DIRECCION Y </a:t>
            </a:r>
          </a:p>
          <a:p>
            <a:pPr marL="0" indent="0">
              <a:buNone/>
            </a:pPr>
            <a:r>
              <a:rPr lang="es-CL" dirty="0" smtClean="0">
                <a:latin typeface="Alien Encounters" panose="00000400000000000000" pitchFamily="2" charset="0"/>
              </a:rPr>
              <a:t>AYUDA A DIOS CUANDO </a:t>
            </a:r>
          </a:p>
          <a:p>
            <a:pPr marL="0" indent="0">
              <a:buNone/>
            </a:pPr>
            <a:r>
              <a:rPr lang="es-CL" dirty="0" smtClean="0">
                <a:latin typeface="Alien Encounters" panose="00000400000000000000" pitchFamily="2" charset="0"/>
              </a:rPr>
              <a:t>TENGAMOS DISCUSIONES </a:t>
            </a:r>
          </a:p>
          <a:p>
            <a:pPr marL="0" indent="0">
              <a:buNone/>
            </a:pPr>
            <a:r>
              <a:rPr lang="es-CL" dirty="0" smtClean="0">
                <a:latin typeface="Alien Encounters" panose="00000400000000000000" pitchFamily="2" charset="0"/>
              </a:rPr>
              <a:t>DENTRO DE NUESTRA IGLESIA.</a:t>
            </a:r>
            <a:endParaRPr lang="en-US" dirty="0">
              <a:latin typeface="Alien Encounters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37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8623" y="3258206"/>
            <a:ext cx="6653378" cy="359979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3911" y="123388"/>
            <a:ext cx="4017579" cy="1325563"/>
          </a:xfr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es-ES" dirty="0" smtClean="0">
                <a:latin typeface="BN Jinx" panose="00000400000000000000" pitchFamily="2" charset="0"/>
              </a:rPr>
              <a:t>LA REUNION EN JERUSALEN</a:t>
            </a:r>
            <a:endParaRPr lang="en-US" dirty="0">
              <a:latin typeface="BN Jinx" panose="00000400000000000000" pitchFamily="2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4083" y="1671145"/>
            <a:ext cx="5360276" cy="5065985"/>
          </a:xfr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s-ES" sz="3200" b="1" dirty="0" smtClean="0">
                <a:latin typeface="Bobcat" pitchFamily="2" charset="0"/>
              </a:rPr>
              <a:t>¿Cómo es la amistad dentro de nuestra iglesia?</a:t>
            </a:r>
          </a:p>
          <a:p>
            <a:r>
              <a:rPr lang="es-ES" sz="3200" b="1" dirty="0" smtClean="0">
                <a:latin typeface="Bobcat" pitchFamily="2" charset="0"/>
              </a:rPr>
              <a:t>¿Y nosotros con otras iglesias?</a:t>
            </a:r>
          </a:p>
          <a:p>
            <a:r>
              <a:rPr lang="es-ES" sz="3200" b="1" dirty="0" smtClean="0">
                <a:latin typeface="Bobcat" pitchFamily="2" charset="0"/>
              </a:rPr>
              <a:t>Todos somos humanos pecadores.</a:t>
            </a:r>
          </a:p>
          <a:p>
            <a:r>
              <a:rPr lang="es-ES" sz="3200" b="1" dirty="0" smtClean="0">
                <a:latin typeface="Bobcat" pitchFamily="2" charset="0"/>
              </a:rPr>
              <a:t>Nos cuesta entender la voluntad de Dios.</a:t>
            </a:r>
          </a:p>
          <a:p>
            <a:r>
              <a:rPr lang="es-ES" sz="3200" b="1" dirty="0" smtClean="0">
                <a:latin typeface="Bobcat" pitchFamily="2" charset="0"/>
              </a:rPr>
              <a:t>Los chismes a: pastores, Hermanos, jóvenes, etc.</a:t>
            </a:r>
          </a:p>
          <a:p>
            <a:r>
              <a:rPr lang="es-ES" sz="3200" b="1" dirty="0" smtClean="0">
                <a:latin typeface="Bobcat" pitchFamily="2" charset="0"/>
              </a:rPr>
              <a:t>División de iglesias.</a:t>
            </a:r>
            <a:endParaRPr lang="en-US" sz="3200" b="1" dirty="0">
              <a:latin typeface="Bobcat" pitchFamily="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622" y="123388"/>
            <a:ext cx="6411639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85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0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7146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66218"/>
            <a:ext cx="5516880" cy="1325563"/>
          </a:xfrm>
        </p:spPr>
        <p:txBody>
          <a:bodyPr/>
          <a:lstStyle/>
          <a:p>
            <a:r>
              <a:rPr lang="es-CL" dirty="0" smtClean="0">
                <a:solidFill>
                  <a:srgbClr val="FFFF00"/>
                </a:solidFill>
                <a:latin typeface="Autumn" pitchFamily="2" charset="0"/>
              </a:rPr>
              <a:t>Versículos 1-2</a:t>
            </a:r>
            <a:endParaRPr lang="en-US" dirty="0">
              <a:solidFill>
                <a:srgbClr val="FFFF00"/>
              </a:solidFill>
              <a:latin typeface="Autum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3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900" y="560069"/>
            <a:ext cx="5859780" cy="63706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60070"/>
          </a:xfrm>
          <a:solidFill>
            <a:srgbClr val="002060"/>
          </a:solidFill>
          <a:ln w="28575">
            <a:solidFill>
              <a:schemeClr val="bg2">
                <a:lumMod val="1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es-ES" sz="3600" b="1" dirty="0" smtClean="0">
                <a:solidFill>
                  <a:srgbClr val="FFFF00"/>
                </a:solidFill>
              </a:rPr>
              <a:t>1) </a:t>
            </a:r>
            <a:r>
              <a:rPr lang="es-ES" sz="3600" dirty="0" smtClean="0">
                <a:solidFill>
                  <a:srgbClr val="FF0000"/>
                </a:solidFill>
              </a:rPr>
              <a:t>Se Enseña El Error De Antioquia</a:t>
            </a:r>
            <a:r>
              <a:rPr lang="es-CL" sz="3600" dirty="0" smtClean="0">
                <a:solidFill>
                  <a:srgbClr val="FF0000"/>
                </a:solidFill>
              </a:rPr>
              <a:t>.</a:t>
            </a:r>
            <a:r>
              <a:rPr lang="es-E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560070"/>
            <a:ext cx="6537960" cy="6297929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s-CL" dirty="0" smtClean="0">
                <a:latin typeface="Berlin Sans FB" panose="020E0602020502020306" pitchFamily="34" charset="0"/>
              </a:rPr>
              <a:t>La iglesia de Antioquia de Siria estaba por dividirse.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CL" dirty="0" smtClean="0">
                <a:solidFill>
                  <a:srgbClr val="FFFF00"/>
                </a:solidFill>
                <a:latin typeface="Berlin Sans FB" panose="020E0602020502020306" pitchFamily="34" charset="0"/>
              </a:rPr>
              <a:t>“Dios nos salva por su mera gracias y no por sus obras”.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CL" dirty="0" smtClean="0">
                <a:latin typeface="Berlin Sans FB" panose="020E0602020502020306" pitchFamily="34" charset="0"/>
              </a:rPr>
              <a:t>Pero de Judea llegan maestros a Antioquia.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CL" dirty="0" smtClean="0">
                <a:latin typeface="Berlin Sans FB" panose="020E0602020502020306" pitchFamily="34" charset="0"/>
              </a:rPr>
              <a:t>- </a:t>
            </a:r>
            <a:r>
              <a:rPr lang="es-CL" dirty="0" smtClean="0">
                <a:solidFill>
                  <a:srgbClr val="92D050"/>
                </a:solidFill>
                <a:latin typeface="Berlin Sans FB" panose="020E0602020502020306" pitchFamily="34" charset="0"/>
              </a:rPr>
              <a:t>“Para ser salvos deben cumplir la ley de moisés”.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CL" dirty="0" smtClean="0">
                <a:latin typeface="Berlin Sans FB" panose="020E0602020502020306" pitchFamily="34" charset="0"/>
              </a:rPr>
              <a:t>- </a:t>
            </a:r>
            <a:r>
              <a:rPr lang="es-CL" dirty="0" smtClean="0">
                <a:solidFill>
                  <a:srgbClr val="92D050"/>
                </a:solidFill>
                <a:latin typeface="Berlin Sans FB" panose="020E0602020502020306" pitchFamily="34" charset="0"/>
              </a:rPr>
              <a:t>“Deben respetar y seguir las normas establecidas en el Antiguo testamento”.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CL" dirty="0" smtClean="0">
                <a:latin typeface="Berlin Sans FB" panose="020E0602020502020306" pitchFamily="34" charset="0"/>
              </a:rPr>
              <a:t>Circuncisión antes, ahora no hace falta.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CL" dirty="0" smtClean="0">
                <a:latin typeface="Berlin Sans FB" panose="020E0602020502020306" pitchFamily="34" charset="0"/>
              </a:rPr>
              <a:t>Falsos Maestros Causan división y confusión.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>
              <a:latin typeface="Berlin Sans FB" panose="020E0602020502020306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933" y="1908810"/>
            <a:ext cx="778847" cy="65151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960" y="2750376"/>
            <a:ext cx="624956" cy="63910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6709" y="5669280"/>
            <a:ext cx="1189294" cy="107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13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0"/>
            <a:ext cx="12172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3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0"/>
            <a:ext cx="12172950" cy="72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9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459</Words>
  <Application>Microsoft Office PowerPoint</Application>
  <PresentationFormat>Panorámica</PresentationFormat>
  <Paragraphs>58</Paragraphs>
  <Slides>34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6" baseType="lpstr">
      <vt:lpstr>Alien Encounters</vt:lpstr>
      <vt:lpstr>Almonte Snow</vt:lpstr>
      <vt:lpstr>Arial</vt:lpstr>
      <vt:lpstr>Autumn</vt:lpstr>
      <vt:lpstr>Berlin Sans FB</vt:lpstr>
      <vt:lpstr>BN Jinx</vt:lpstr>
      <vt:lpstr>Bobcat</vt:lpstr>
      <vt:lpstr>Calibri</vt:lpstr>
      <vt:lpstr>Calibri Light</vt:lpstr>
      <vt:lpstr>Courier New</vt:lpstr>
      <vt:lpstr>Wingdings</vt:lpstr>
      <vt:lpstr>Tema de Office</vt:lpstr>
      <vt:lpstr>Presentación de PowerPoint</vt:lpstr>
      <vt:lpstr>Presentación de PowerPoint</vt:lpstr>
      <vt:lpstr>Presentación de PowerPoint</vt:lpstr>
      <vt:lpstr>LA REUNION EN JERUSALEN</vt:lpstr>
      <vt:lpstr>Presentación de PowerPoint</vt:lpstr>
      <vt:lpstr>Versículos 1-2</vt:lpstr>
      <vt:lpstr>1) Se Enseña El Error De Antioquia. </vt:lpstr>
      <vt:lpstr>Presentación de PowerPoint</vt:lpstr>
      <vt:lpstr>Presentación de PowerPoint</vt:lpstr>
      <vt:lpstr>Presentación de PowerPoint</vt:lpstr>
      <vt:lpstr>Versículos 3-29.</vt:lpstr>
      <vt:lpstr>2) El Concilio En Jerusalén.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Versículos 30-35.</vt:lpstr>
      <vt:lpstr>3) Los Creyentes De Antioquia Reciben La Carta. </vt:lpstr>
      <vt:lpstr>Presentación de PowerPoint</vt:lpstr>
      <vt:lpstr>Versículos 36-41.</vt:lpstr>
      <vt:lpstr>Presentación de PowerPoint</vt:lpstr>
      <vt:lpstr>4) Pablo Comienza Su Segundo Viaje.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¿Qué Aprendimos Hoy?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Matito</dc:creator>
  <cp:lastModifiedBy>Matito</cp:lastModifiedBy>
  <cp:revision>15</cp:revision>
  <dcterms:created xsi:type="dcterms:W3CDTF">2019-06-30T02:15:33Z</dcterms:created>
  <dcterms:modified xsi:type="dcterms:W3CDTF">2019-07-07T06:17:20Z</dcterms:modified>
</cp:coreProperties>
</file>