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6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88" r:id="rId24"/>
    <p:sldId id="279" r:id="rId25"/>
    <p:sldId id="289" r:id="rId26"/>
    <p:sldId id="293" r:id="rId27"/>
    <p:sldId id="280" r:id="rId28"/>
    <p:sldId id="295" r:id="rId29"/>
    <p:sldId id="296" r:id="rId30"/>
    <p:sldId id="297" r:id="rId31"/>
    <p:sldId id="298" r:id="rId32"/>
    <p:sldId id="299" r:id="rId33"/>
    <p:sldId id="290" r:id="rId34"/>
    <p:sldId id="285" r:id="rId35"/>
    <p:sldId id="300" r:id="rId36"/>
    <p:sldId id="301" r:id="rId37"/>
    <p:sldId id="302" r:id="rId38"/>
    <p:sldId id="291" r:id="rId39"/>
    <p:sldId id="286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292" r:id="rId48"/>
    <p:sldId id="294" r:id="rId49"/>
    <p:sldId id="310" r:id="rId50"/>
    <p:sldId id="287" r:id="rId51"/>
    <p:sldId id="281" r:id="rId52"/>
    <p:sldId id="313" r:id="rId53"/>
    <p:sldId id="312" r:id="rId54"/>
    <p:sldId id="283" r:id="rId55"/>
    <p:sldId id="311" r:id="rId56"/>
    <p:sldId id="282" r:id="rId57"/>
    <p:sldId id="314" r:id="rId58"/>
    <p:sldId id="315" r:id="rId59"/>
    <p:sldId id="316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26" autoAdjust="0"/>
    <p:restoredTop sz="94660"/>
  </p:normalViewPr>
  <p:slideViewPr>
    <p:cSldViewPr snapToGrid="0">
      <p:cViewPr varScale="1">
        <p:scale>
          <a:sx n="91" d="100"/>
          <a:sy n="91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4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7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7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6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81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2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8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0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1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0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0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BAE50-5BFC-448E-B80A-EE6C3B72D4B5}" type="datetimeFigureOut">
              <a:rPr lang="en-US" smtClean="0"/>
              <a:t>6/30/2019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066FA-8EF0-4C3B-A63E-DC69D53ED9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3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04811" y="4127863"/>
            <a:ext cx="2886891" cy="1446032"/>
          </a:xfr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s-CL" dirty="0" smtClean="0"/>
              <a:t>Corito</a:t>
            </a:r>
            <a:br>
              <a:rPr lang="es-CL" dirty="0" smtClean="0"/>
            </a:br>
            <a:r>
              <a:rPr lang="es-CL" dirty="0" smtClean="0"/>
              <a:t>Oración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76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778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"/>
            <a:ext cx="7388771" cy="4372302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latin typeface="Bahnschrift Condensed" panose="020B0502040204020203" pitchFamily="34" charset="0"/>
              </a:rPr>
              <a:t>Las iglesias entonces tenían paz por toda Judea y Galilea y Samaria, y eran edificadas, andando en el temor del Señor; y con consuelo del Espíritu Santo eran multiplicadas.</a:t>
            </a: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sp>
        <p:nvSpPr>
          <p:cNvPr id="4" name="AutoShape 2" descr="Resultado de imagen para igles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1944414" y="5763400"/>
            <a:ext cx="5265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dirty="0" smtClean="0">
                <a:latin typeface="Arial Black" panose="020B0A04020102020204" pitchFamily="34" charset="0"/>
              </a:rPr>
              <a:t>Hechos 9:31</a:t>
            </a:r>
            <a:endParaRPr lang="en-US" sz="4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88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acepcion de pers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718" y="231228"/>
            <a:ext cx="8891752" cy="4645572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Entonces </a:t>
            </a:r>
            <a:r>
              <a:rPr lang="es-ES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Pedro, abriendo su boca, dijo: Por verdad hallo que Dios no hace acepción de personas; </a:t>
            </a:r>
            <a:r>
              <a:rPr lang="es-ES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Sino </a:t>
            </a:r>
            <a:r>
              <a:rPr lang="es-ES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que de cualquiera nación que le teme y obra justicia, se agrada</a:t>
            </a:r>
            <a:endParaRPr lang="en-US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70690" y="5404944"/>
            <a:ext cx="5391807" cy="906517"/>
          </a:xfrm>
        </p:spPr>
        <p:txBody>
          <a:bodyPr>
            <a:normAutofit/>
          </a:bodyPr>
          <a:lstStyle/>
          <a:p>
            <a:r>
              <a:rPr lang="es-CL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Hechos 10:34-35</a:t>
            </a:r>
            <a:endParaRPr lang="en-US" sz="4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6835" y="159026"/>
            <a:ext cx="10561982" cy="3260035"/>
          </a:xfrm>
        </p:spPr>
        <p:txBody>
          <a:bodyPr>
            <a:normAutofit fontScale="90000"/>
          </a:bodyPr>
          <a:lstStyle/>
          <a:p>
            <a:r>
              <a:rPr lang="es-MX" sz="7300" dirty="0">
                <a:solidFill>
                  <a:srgbClr val="00B0F0"/>
                </a:solidFill>
                <a:latin typeface="Brush Script MT" panose="03060802040406070304" pitchFamily="66" charset="0"/>
              </a:rPr>
              <a:t>Así que, Pedro era guardado en la cárcel; y la iglesia hacía sin cesar oración á Dios por él.</a:t>
            </a:r>
            <a:r>
              <a:rPr lang="es-MX" dirty="0"/>
              <a:t/>
            </a:r>
            <a:br>
              <a:rPr lang="es-MX" dirty="0"/>
            </a:b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62608" y="3549030"/>
            <a:ext cx="9144000" cy="1655762"/>
          </a:xfrm>
        </p:spPr>
        <p:txBody>
          <a:bodyPr>
            <a:normAutofit/>
          </a:bodyPr>
          <a:lstStyle/>
          <a:p>
            <a:r>
              <a:rPr lang="es-CL" sz="3600" b="1" dirty="0" smtClean="0">
                <a:latin typeface="Algerian" panose="04020705040A02060702" pitchFamily="82" charset="0"/>
              </a:rPr>
              <a:t>Hechos 12:5</a:t>
            </a:r>
            <a:endParaRPr lang="es-CL" sz="3600" b="1" dirty="0">
              <a:latin typeface="Algerian" panose="04020705040A02060702" pitchFamily="82" charset="0"/>
            </a:endParaRPr>
          </a:p>
        </p:txBody>
      </p:sp>
      <p:sp>
        <p:nvSpPr>
          <p:cNvPr id="4" name="AutoShape 2" descr="Resultado de imagen para fondo pantallas orac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Resultado de imagen para fondo pantallas orac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04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s://scontent.fscl4-1.fna.fbcdn.net/v/t1.15752-9/65006129_2348688305220078_7213207856336601088_n.jpg?_nc_cat=106&amp;_nc_oc=AQleIk87FPKCvz6OjnnIWQUenevDXLLEAaTWU2scx8AfNLy4y3Ll0LnbgjHz0B610hI&amp;_nc_ht=scontent.fscl4-1.fna&amp;oh=a2a77c7723c3605f543e299b81c0fa9c&amp;oe=5DC07B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http://www.freebibleimages.org &#10;Jacobo &#10;LASC &#10;El apÃ³stol Jacobo muerto por Herodes 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095999" y="248443"/>
            <a:ext cx="2567152" cy="779463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latin typeface="Century Schoolbook" panose="02040604050505020304" pitchFamily="18" charset="0"/>
              </a:rPr>
              <a:t>REPASO</a:t>
            </a:r>
            <a:endParaRPr lang="en-US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 descr="Maltrato &#10;Riesgos que &#10;corren los &#10;creyentes al &#10;evangelizar &#10;LASC 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545496" y="0"/>
            <a:ext cx="3021495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642730" y="390939"/>
            <a:ext cx="3021495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/>
          <p:cNvSpPr/>
          <p:nvPr/>
        </p:nvSpPr>
        <p:spPr>
          <a:xfrm>
            <a:off x="238540" y="3067878"/>
            <a:ext cx="2133600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/>
          <p:cNvSpPr/>
          <p:nvPr/>
        </p:nvSpPr>
        <p:spPr>
          <a:xfrm>
            <a:off x="0" y="5082209"/>
            <a:ext cx="3021495" cy="1212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4141305" y="5546034"/>
            <a:ext cx="3889512" cy="1146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/>
          <p:cNvSpPr/>
          <p:nvPr/>
        </p:nvSpPr>
        <p:spPr>
          <a:xfrm>
            <a:off x="9018104" y="377687"/>
            <a:ext cx="3021495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/>
          <p:cNvSpPr/>
          <p:nvPr/>
        </p:nvSpPr>
        <p:spPr>
          <a:xfrm>
            <a:off x="8700052" y="2445026"/>
            <a:ext cx="3372678" cy="1755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/>
          <p:cNvSpPr/>
          <p:nvPr/>
        </p:nvSpPr>
        <p:spPr>
          <a:xfrm>
            <a:off x="8348870" y="4996069"/>
            <a:ext cx="3710608" cy="1755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54343" y="1831215"/>
            <a:ext cx="2567152" cy="779463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latin typeface="Century Schoolbook" panose="02040604050505020304" pitchFamily="18" charset="0"/>
              </a:rPr>
              <a:t>REPASO</a:t>
            </a:r>
            <a:endParaRPr lang="en-US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6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 descr="â¢ Con dos cadenas &#10;â¢ Entre dos soldados &#10;â¢ Guardas a la puerta de la &#10;cÃ¡rcel &#10;â¢ Durmiendo LASC 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9338441" y="2802375"/>
            <a:ext cx="2567152" cy="779463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latin typeface="Century Schoolbook" panose="02040604050505020304" pitchFamily="18" charset="0"/>
              </a:rPr>
              <a:t>REPASO</a:t>
            </a:r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38200" y="2753139"/>
            <a:ext cx="6844862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/>
          <p:cNvSpPr/>
          <p:nvPr/>
        </p:nvSpPr>
        <p:spPr>
          <a:xfrm>
            <a:off x="838200" y="3563937"/>
            <a:ext cx="7528034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/>
          <p:cNvSpPr/>
          <p:nvPr/>
        </p:nvSpPr>
        <p:spPr>
          <a:xfrm>
            <a:off x="838199" y="4395615"/>
            <a:ext cx="10040007" cy="15824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838199" y="6080124"/>
            <a:ext cx="4564118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2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2327" y="9263236"/>
            <a:ext cx="10515600" cy="1325563"/>
          </a:xfrm>
        </p:spPr>
        <p:txBody>
          <a:bodyPr/>
          <a:lstStyle/>
          <a:p>
            <a:endParaRPr lang="es-CL"/>
          </a:p>
        </p:txBody>
      </p:sp>
      <p:pic>
        <p:nvPicPr>
          <p:cNvPr id="18436" name="Picture 4" descr="Juan 12:43 &#10;Porque amaban mÃ¡s la gloria de &#10;los hombres que la gloria de Dios. &#10;Herodes &#10;http://www.freebibleimages.org &#10;L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7824299" y="0"/>
            <a:ext cx="2567152" cy="779463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latin typeface="Century Schoolbook" panose="02040604050505020304" pitchFamily="18" charset="0"/>
              </a:rPr>
              <a:t>REPASO</a:t>
            </a:r>
            <a:endParaRPr lang="en-US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430" y="0"/>
            <a:ext cx="5322570" cy="6858000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9430" cy="6858000"/>
          </a:xfr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260887" y="-24607"/>
            <a:ext cx="2567152" cy="779463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latin typeface="Century Schoolbook" panose="02040604050505020304" pitchFamily="18" charset="0"/>
              </a:rPr>
              <a:t>REPASO</a:t>
            </a:r>
            <a:endParaRPr lang="en-US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espiritu sa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3068" y="728343"/>
            <a:ext cx="7038703" cy="5633267"/>
          </a:xfrm>
        </p:spPr>
        <p:txBody>
          <a:bodyPr/>
          <a:lstStyle/>
          <a:p>
            <a:r>
              <a:rPr lang="es-MX" sz="4800" dirty="0">
                <a:latin typeface="Agency FB" panose="020B0503020202020204" pitchFamily="34" charset="0"/>
              </a:rPr>
              <a:t>Mas recibiréis la virtud del Espíritu Santo que vendrá sobre vosotros; y me </a:t>
            </a:r>
            <a:r>
              <a:rPr lang="es-MX" sz="4800" dirty="0" smtClean="0">
                <a:latin typeface="Agency FB" panose="020B0503020202020204" pitchFamily="34" charset="0"/>
              </a:rPr>
              <a:t>series </a:t>
            </a:r>
            <a:r>
              <a:rPr lang="es-MX" sz="4800" dirty="0">
                <a:latin typeface="Agency FB" panose="020B0503020202020204" pitchFamily="34" charset="0"/>
              </a:rPr>
              <a:t>testigos en </a:t>
            </a:r>
            <a:r>
              <a:rPr lang="es-MX" sz="4800" dirty="0" smtClean="0">
                <a:latin typeface="Agency FB" panose="020B0503020202020204" pitchFamily="34" charset="0"/>
              </a:rPr>
              <a:t>Jerusalén, </a:t>
            </a:r>
            <a:r>
              <a:rPr lang="es-MX" sz="4800" dirty="0">
                <a:latin typeface="Agency FB" panose="020B0503020202020204" pitchFamily="34" charset="0"/>
              </a:rPr>
              <a:t>en toda Judea, y Samaria, y hasta lo último de la tierra</a:t>
            </a:r>
            <a:r>
              <a:rPr lang="es-MX" sz="4800" dirty="0" smtClean="0">
                <a:latin typeface="Agency FB" panose="020B0503020202020204" pitchFamily="34" charset="0"/>
              </a:rPr>
              <a:t>.</a:t>
            </a:r>
          </a:p>
          <a:p>
            <a:pPr algn="ctr"/>
            <a:r>
              <a:rPr lang="es-MX" sz="3200" b="1" dirty="0" smtClean="0">
                <a:solidFill>
                  <a:srgbClr val="C00000"/>
                </a:solidFill>
              </a:rPr>
              <a:t>Hechos 1:8</a:t>
            </a:r>
            <a:endParaRPr lang="es-MX" sz="3200" b="1" dirty="0">
              <a:solidFill>
                <a:srgbClr val="C00000"/>
              </a:solidFill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803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72465" y="2649537"/>
            <a:ext cx="2567152" cy="779463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latin typeface="Century Schoolbook" panose="02040604050505020304" pitchFamily="18" charset="0"/>
              </a:rPr>
              <a:t>REPASO</a:t>
            </a:r>
            <a:endParaRPr lang="en-US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5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9001458" y="4740166"/>
            <a:ext cx="2567152" cy="779463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latin typeface="Century Schoolbook" panose="02040604050505020304" pitchFamily="18" charset="0"/>
              </a:rPr>
              <a:t>REPASO</a:t>
            </a:r>
            <a:endParaRPr lang="en-US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54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ángulo 2"/>
          <p:cNvSpPr/>
          <p:nvPr/>
        </p:nvSpPr>
        <p:spPr>
          <a:xfrm>
            <a:off x="0" y="1303283"/>
            <a:ext cx="4561490" cy="935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-1" y="2317531"/>
            <a:ext cx="9595945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-1" y="4072759"/>
            <a:ext cx="11561380" cy="935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497113" y="5479447"/>
            <a:ext cx="2567152" cy="779463"/>
          </a:xfrm>
          <a:prstGeom prst="rect">
            <a:avLst/>
          </a:prstGeom>
          <a:solidFill>
            <a:srgbClr val="00B05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>
                <a:latin typeface="Century Schoolbook" panose="02040604050505020304" pitchFamily="18" charset="0"/>
              </a:rPr>
              <a:t>REPASO</a:t>
            </a:r>
            <a:endParaRPr lang="en-US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3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2" descr="Resultado de imagen para hechos 14.1-7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91540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5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6883" y="160338"/>
            <a:ext cx="4977962" cy="1720520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C000"/>
                </a:solidFill>
                <a:latin typeface="Alien Encounters" panose="00000400000000000000" pitchFamily="2" charset="0"/>
              </a:rPr>
              <a:t>Pablo termina su primer viaje misionero</a:t>
            </a:r>
            <a:endParaRPr lang="en-US" dirty="0">
              <a:solidFill>
                <a:srgbClr val="FFC000"/>
              </a:solidFill>
              <a:latin typeface="Alien Encounters" panose="00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5575" y="1962259"/>
            <a:ext cx="5160578" cy="4732831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r>
              <a:rPr lang="es-ES" b="1" dirty="0" smtClean="0">
                <a:solidFill>
                  <a:srgbClr val="7030A0"/>
                </a:solidFill>
                <a:latin typeface="18thCentury" pitchFamily="2" charset="0"/>
              </a:rPr>
              <a:t>¿En que ocasiones necesitamos que las personas nos ayuden?</a:t>
            </a:r>
          </a:p>
          <a:p>
            <a:r>
              <a:rPr lang="es-ES" b="1" dirty="0" smtClean="0">
                <a:solidFill>
                  <a:srgbClr val="7030A0"/>
                </a:solidFill>
                <a:latin typeface="18thCentury" pitchFamily="2" charset="0"/>
              </a:rPr>
              <a:t>Los alumnos necesitan de un maestro.</a:t>
            </a:r>
          </a:p>
          <a:p>
            <a:r>
              <a:rPr lang="es-ES" b="1" dirty="0" smtClean="0">
                <a:solidFill>
                  <a:srgbClr val="7030A0"/>
                </a:solidFill>
                <a:latin typeface="18thCentury" pitchFamily="2" charset="0"/>
              </a:rPr>
              <a:t>Levantar cosas pesadas…</a:t>
            </a:r>
          </a:p>
          <a:p>
            <a:r>
              <a:rPr lang="es-ES" b="1" dirty="0" smtClean="0">
                <a:solidFill>
                  <a:srgbClr val="7030A0"/>
                </a:solidFill>
                <a:latin typeface="18thCentury" pitchFamily="2" charset="0"/>
              </a:rPr>
              <a:t>Entendimiento de la biblia…</a:t>
            </a:r>
          </a:p>
          <a:p>
            <a:r>
              <a:rPr lang="es-ES" b="1" dirty="0" smtClean="0">
                <a:solidFill>
                  <a:srgbClr val="7030A0"/>
                </a:solidFill>
                <a:latin typeface="18thCentury" pitchFamily="2" charset="0"/>
              </a:rPr>
              <a:t>Cuando estamos enfermos…</a:t>
            </a:r>
          </a:p>
          <a:p>
            <a:r>
              <a:rPr lang="es-ES" b="1" dirty="0" smtClean="0">
                <a:solidFill>
                  <a:srgbClr val="7030A0"/>
                </a:solidFill>
                <a:latin typeface="18thCentury" pitchFamily="2" charset="0"/>
              </a:rPr>
              <a:t>Comida, ropa, dormir…</a:t>
            </a:r>
          </a:p>
          <a:p>
            <a:r>
              <a:rPr lang="es-ES" b="1" dirty="0" smtClean="0">
                <a:solidFill>
                  <a:srgbClr val="7030A0"/>
                </a:solidFill>
                <a:latin typeface="18thCentury" pitchFamily="2" charset="0"/>
              </a:rPr>
              <a:t>¿Política?, eléctricos, gasfíter etc…</a:t>
            </a:r>
          </a:p>
          <a:p>
            <a:pPr algn="ctr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Hoy veremos como Dios ayudó</a:t>
            </a:r>
            <a:r>
              <a:rPr lang="es-C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a Pablo y Bernabé en su viaje.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4" name="AutoShape 2" descr="Resultado de imagen para ayud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11" y="357352"/>
            <a:ext cx="5825358" cy="62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8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146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5773" y="2651125"/>
            <a:ext cx="4959237" cy="1325563"/>
          </a:xfrm>
        </p:spPr>
        <p:txBody>
          <a:bodyPr/>
          <a:lstStyle/>
          <a:p>
            <a:r>
              <a:rPr lang="es-CL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Versículos 1-7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0111" cy="6858000"/>
          </a:xfrm>
        </p:spPr>
      </p:pic>
    </p:spTree>
    <p:extLst>
      <p:ext uri="{BB962C8B-B14F-4D97-AF65-F5344CB8AC3E}">
        <p14:creationId xmlns:p14="http://schemas.microsoft.com/office/powerpoint/2010/main" val="367275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500"/>
          </a:xfrm>
          <a:solidFill>
            <a:srgbClr val="002060"/>
          </a:solidFill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Almonte Snow" panose="02000400000000000000" pitchFamily="2" charset="0"/>
              </a:rPr>
              <a:t>1) Dios ayuda A Pablo y Bernabé en iconio</a:t>
            </a:r>
            <a:endParaRPr lang="en-US" dirty="0">
              <a:solidFill>
                <a:schemeClr val="bg1"/>
              </a:solidFill>
              <a:latin typeface="Almonte Snow" panose="02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571500"/>
            <a:ext cx="6035040" cy="6286499"/>
          </a:xfrm>
          <a:solidFill>
            <a:srgbClr val="FFFF00"/>
          </a:solidFill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s-CL" dirty="0" smtClean="0"/>
              <a:t>Expulsados de </a:t>
            </a:r>
            <a:r>
              <a:rPr lang="es-CL" b="1" dirty="0" smtClean="0"/>
              <a:t>Antioquia de pisidia.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/>
              <a:t>¿Estuvieron tristes por eso?.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/>
              <a:t>Caminaron hacia otra ciudad llamada </a:t>
            </a:r>
            <a:r>
              <a:rPr lang="es-CL" b="1" dirty="0" smtClean="0"/>
              <a:t>Iconio.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/>
              <a:t>Entraron en la casa de adoración de los judíos.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/>
              <a:t>Predicaron la palabra de Dios y obraron algunos milagros.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/>
              <a:t>Mucha gente creyó tanto judíos como griegos.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/>
              <a:t>Otras personas rechazaron el mensaje y planean apedrear a Bernabé y Pablo.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s-CL" dirty="0" smtClean="0"/>
              <a:t>Huyen de </a:t>
            </a:r>
            <a:r>
              <a:rPr lang="es-CL" b="1" dirty="0" smtClean="0"/>
              <a:t>iconio</a:t>
            </a:r>
            <a:r>
              <a:rPr lang="es-CL" dirty="0" smtClean="0"/>
              <a:t> y entran a </a:t>
            </a:r>
            <a:r>
              <a:rPr lang="es-CL" i="1" dirty="0" smtClean="0"/>
              <a:t>Listra</a:t>
            </a:r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170" y="571500"/>
            <a:ext cx="625983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pasaje bibl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6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7714" y="469221"/>
            <a:ext cx="10023566" cy="4246470"/>
          </a:xfrm>
        </p:spPr>
        <p:txBody>
          <a:bodyPr>
            <a:normAutofit/>
          </a:bodyPr>
          <a:lstStyle/>
          <a:p>
            <a:r>
              <a:rPr lang="es-MX" sz="6600" dirty="0">
                <a:latin typeface="Blackadder ITC" panose="04020505051007020D02" pitchFamily="82" charset="0"/>
              </a:rPr>
              <a:t>Así que, los que recibieron su palabra, fueron bautizados: y fueron añadidas á ellos aquel día como tres mil personas.</a:t>
            </a:r>
            <a:endParaRPr lang="es-CL" sz="6600" dirty="0">
              <a:latin typeface="Blackadder ITC" panose="04020505051007020D02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05749" y="4934449"/>
            <a:ext cx="3888376" cy="996088"/>
          </a:xfrm>
        </p:spPr>
        <p:txBody>
          <a:bodyPr>
            <a:normAutofit/>
          </a:bodyPr>
          <a:lstStyle/>
          <a:p>
            <a:r>
              <a:rPr lang="es-CL" sz="4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Hechos 2:41</a:t>
            </a:r>
            <a:endParaRPr lang="es-CL" sz="4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99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68166" y="2822713"/>
            <a:ext cx="6222124" cy="1212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68166" y="4170224"/>
            <a:ext cx="6789682" cy="1212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/>
          <p:cNvSpPr/>
          <p:nvPr/>
        </p:nvSpPr>
        <p:spPr>
          <a:xfrm>
            <a:off x="168166" y="5570676"/>
            <a:ext cx="9837682" cy="1212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708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7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6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146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5773" y="2651125"/>
            <a:ext cx="4959237" cy="1325563"/>
          </a:xfrm>
        </p:spPr>
        <p:txBody>
          <a:bodyPr/>
          <a:lstStyle/>
          <a:p>
            <a:r>
              <a:rPr lang="es-CL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Versículos 8-10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9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500"/>
          </a:xfrm>
          <a:solidFill>
            <a:srgbClr val="002060"/>
          </a:solidFill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Almonte Snow" panose="02000400000000000000" pitchFamily="2" charset="0"/>
              </a:rPr>
              <a:t>2</a:t>
            </a:r>
            <a:r>
              <a:rPr lang="es-CL" dirty="0" smtClean="0">
                <a:solidFill>
                  <a:schemeClr val="bg1"/>
                </a:solidFill>
                <a:latin typeface="Almonte Snow" panose="02000400000000000000" pitchFamily="2" charset="0"/>
              </a:rPr>
              <a:t>) Dios ayuda A sanar a un cojo en </a:t>
            </a:r>
            <a:r>
              <a:rPr lang="es-CL" dirty="0" err="1" smtClean="0">
                <a:solidFill>
                  <a:schemeClr val="bg1"/>
                </a:solidFill>
                <a:latin typeface="Almonte Snow" panose="02000400000000000000" pitchFamily="2" charset="0"/>
              </a:rPr>
              <a:t>listra</a:t>
            </a:r>
            <a:endParaRPr lang="en-US" dirty="0">
              <a:solidFill>
                <a:schemeClr val="bg1"/>
              </a:solidFill>
              <a:latin typeface="Almonte Snow" panose="02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571500"/>
            <a:ext cx="6035040" cy="6286499"/>
          </a:xfrm>
          <a:solidFill>
            <a:srgbClr val="7030A0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bg1"/>
                </a:solidFill>
              </a:rPr>
              <a:t>En Listra la mayor parte era griega.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bg1"/>
                </a:solidFill>
              </a:rPr>
              <a:t>Eran </a:t>
            </a:r>
            <a:r>
              <a:rPr lang="es-CL" b="1" dirty="0" smtClean="0">
                <a:solidFill>
                  <a:srgbClr val="FFFF00"/>
                </a:solidFill>
              </a:rPr>
              <a:t>politeístas.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bg1"/>
                </a:solidFill>
              </a:rPr>
              <a:t>Estaban lleno de imágenes y adoraciones falsas e ídolos.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bg1"/>
                </a:solidFill>
              </a:rPr>
              <a:t>Sus poetas escribían grandes libros sobre sus dioses.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bg1"/>
                </a:solidFill>
              </a:rPr>
              <a:t>Dios mas importante </a:t>
            </a:r>
            <a:r>
              <a:rPr lang="es-CL" b="1" dirty="0" smtClean="0">
                <a:solidFill>
                  <a:srgbClr val="FFC000"/>
                </a:solidFill>
              </a:rPr>
              <a:t>Zeus</a:t>
            </a:r>
            <a:r>
              <a:rPr lang="es-CL" dirty="0" smtClean="0">
                <a:solidFill>
                  <a:schemeClr val="bg1"/>
                </a:solidFill>
              </a:rPr>
              <a:t>, o Júpiter rey y jefe sobre los demás dioses.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bg1"/>
                </a:solidFill>
              </a:rPr>
              <a:t>Su joven mensajero era </a:t>
            </a:r>
            <a:r>
              <a:rPr lang="es-CL" b="1" dirty="0" smtClean="0">
                <a:solidFill>
                  <a:srgbClr val="FFC000"/>
                </a:solidFill>
              </a:rPr>
              <a:t>Hermes o Mercurio.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bg1"/>
                </a:solidFill>
              </a:rPr>
              <a:t>Pablo les predica sobre el Único Dios vivo y su Hijo Jesucristo.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solidFill>
                  <a:schemeClr val="bg1"/>
                </a:solidFill>
              </a:rPr>
              <a:t>Un cojo en esa ciudad que tenía fe.</a:t>
            </a:r>
          </a:p>
          <a:p>
            <a:pPr>
              <a:buFont typeface="Wingdings" panose="05000000000000000000" pitchFamily="2" charset="2"/>
              <a:buChar char="§"/>
            </a:pPr>
            <a:endParaRPr lang="es-CL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571499"/>
            <a:ext cx="6156960" cy="62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146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5773" y="2651125"/>
            <a:ext cx="5542167" cy="1325563"/>
          </a:xfrm>
        </p:spPr>
        <p:txBody>
          <a:bodyPr/>
          <a:lstStyle/>
          <a:p>
            <a:r>
              <a:rPr lang="es-CL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Versículos 11-19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7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500"/>
          </a:xfrm>
          <a:solidFill>
            <a:srgbClr val="002060"/>
          </a:solidFill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Almonte Snow" panose="02000400000000000000" pitchFamily="2" charset="0"/>
              </a:rPr>
              <a:t>3</a:t>
            </a:r>
            <a:r>
              <a:rPr lang="es-CL" dirty="0" smtClean="0">
                <a:solidFill>
                  <a:schemeClr val="bg1"/>
                </a:solidFill>
                <a:latin typeface="Almonte Snow" panose="02000400000000000000" pitchFamily="2" charset="0"/>
              </a:rPr>
              <a:t>) La gente apedrea a pablo</a:t>
            </a:r>
            <a:endParaRPr lang="en-US" dirty="0">
              <a:solidFill>
                <a:schemeClr val="bg1"/>
              </a:solidFill>
              <a:latin typeface="Almonte Snow" panose="02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0" y="571501"/>
            <a:ext cx="6088380" cy="62864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La gente se sorprende al ver un milagro de Dios.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- “!!Los dioses han bajado a la tierra y está entre nosotros!!”.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Bernabé es Júpiter y Pablo es Hermes.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¿Por qué le dieron esos nombres en especifico?.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/>
              <a:t> </a:t>
            </a:r>
            <a:r>
              <a:rPr lang="es-CL" dirty="0" smtClean="0"/>
              <a:t>Sacerdote del templo de Listra.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Trajeron cosas para adornar y sacrificar a pablo y Bernabé.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Parecido a cuando Cornelio adora a Pedro.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- “No somos dioses, solo somos humanos igual que ustedes”.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CL" dirty="0" smtClean="0"/>
              <a:t>Intento de hacerles entender.</a:t>
            </a:r>
            <a:endParaRPr lang="en-US" dirty="0"/>
          </a:p>
        </p:txBody>
      </p:sp>
      <p:pic>
        <p:nvPicPr>
          <p:cNvPr id="4" name="Marcador de contenido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1"/>
            <a:ext cx="6088380" cy="627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6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Resultado de imagen para hechos 3: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223760" y="4650378"/>
            <a:ext cx="62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chemeClr val="accent4">
                    <a:lumMod val="75000"/>
                  </a:schemeClr>
                </a:solidFill>
                <a:latin typeface="Bodoni MT" panose="02070603080606020203" pitchFamily="18" charset="0"/>
              </a:rPr>
              <a:t>a</a:t>
            </a:r>
            <a:endParaRPr lang="es-CL" sz="3200" b="1" dirty="0">
              <a:solidFill>
                <a:schemeClr val="accent4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9"/>
            <a:ext cx="12192000" cy="684768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1904" y="2952264"/>
            <a:ext cx="11848357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01905" y="3663363"/>
            <a:ext cx="9830372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/>
          <p:cNvSpPr/>
          <p:nvPr/>
        </p:nvSpPr>
        <p:spPr>
          <a:xfrm>
            <a:off x="916456" y="4474161"/>
            <a:ext cx="10119405" cy="675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/>
          <p:cNvSpPr/>
          <p:nvPr/>
        </p:nvSpPr>
        <p:spPr>
          <a:xfrm>
            <a:off x="469766" y="5404327"/>
            <a:ext cx="11259779" cy="807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28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26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9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12172950" cy="686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4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146" cy="685800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5773" y="2651125"/>
            <a:ext cx="5816487" cy="1325563"/>
          </a:xfrm>
        </p:spPr>
        <p:txBody>
          <a:bodyPr/>
          <a:lstStyle/>
          <a:p>
            <a:r>
              <a:rPr lang="es-CL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Versículos 20-28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4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4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Resultado de imagen para hechos 4:12  sal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7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500"/>
          </a:xfrm>
          <a:solidFill>
            <a:srgbClr val="002060"/>
          </a:solidFill>
          <a:ln w="3810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CL" dirty="0" smtClean="0">
                <a:solidFill>
                  <a:schemeClr val="bg1"/>
                </a:solidFill>
                <a:latin typeface="Almonte Snow" panose="02000400000000000000" pitchFamily="2" charset="0"/>
              </a:rPr>
              <a:t>4) Dios ayuda a pablo a levantarse y seguir predicando</a:t>
            </a:r>
            <a:endParaRPr lang="en-US" dirty="0">
              <a:solidFill>
                <a:schemeClr val="bg1"/>
              </a:solidFill>
              <a:latin typeface="Almonte Snow" panose="020004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571500"/>
            <a:ext cx="6035040" cy="6286499"/>
          </a:xfr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Luego de apedreado, la gente lo creyó muerto.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Pero sus discípulos lo levantaron y lo ayudaron.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Lloraban y clamaban por pablo, quizás el “cojo” estaba ayudando a pablo.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Dios le ayuda a recobrar fuerzas.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¿Pablo de verdad murió? Y Dios lo resucitó?.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Se dirigen a </a:t>
            </a:r>
            <a:r>
              <a:rPr lang="es-CL" b="1" dirty="0" err="1" smtClean="0">
                <a:solidFill>
                  <a:srgbClr val="002060"/>
                </a:solidFill>
                <a:latin typeface="Berlin Sans FB" panose="020E0602020502020306" pitchFamily="34" charset="0"/>
              </a:rPr>
              <a:t>Derbe</a:t>
            </a:r>
            <a:r>
              <a:rPr lang="es-CL" b="1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Luego regresan a todos los pueblos donde habían sido perseguidos y exiliados.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Se nombran ancianos en cada lugar.</a:t>
            </a:r>
            <a:endParaRPr lang="en-US" dirty="0">
              <a:solidFill>
                <a:srgbClr val="00206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26" name="Picture 2" descr="Resultado de imagen para pablo en list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1" y="571499"/>
            <a:ext cx="6123676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36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" y="0"/>
            <a:ext cx="1224915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869" y="5357539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CL" dirty="0" err="1" smtClean="0">
                <a:solidFill>
                  <a:schemeClr val="bg1"/>
                </a:solidFill>
              </a:rPr>
              <a:t>Epis</a:t>
            </a:r>
            <a:r>
              <a:rPr lang="es-CL" dirty="0" smtClean="0">
                <a:solidFill>
                  <a:schemeClr val="bg1"/>
                </a:solidFill>
              </a:rPr>
              <a:t>=por arriba</a:t>
            </a:r>
            <a:br>
              <a:rPr lang="es-CL" dirty="0" smtClean="0">
                <a:solidFill>
                  <a:schemeClr val="bg1"/>
                </a:solidFill>
              </a:rPr>
            </a:br>
            <a:r>
              <a:rPr lang="es-CL" dirty="0" smtClean="0">
                <a:solidFill>
                  <a:schemeClr val="bg1"/>
                </a:solidFill>
              </a:rPr>
              <a:t>Copos= mirar o ver.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5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4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0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7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2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2951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5613" y="1690689"/>
            <a:ext cx="4656083" cy="4656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15612" y="2291255"/>
            <a:ext cx="5749160" cy="39939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/>
          <p:cNvSpPr/>
          <p:nvPr/>
        </p:nvSpPr>
        <p:spPr>
          <a:xfrm>
            <a:off x="115611" y="2894670"/>
            <a:ext cx="10405243" cy="4447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/>
          <p:cNvSpPr/>
          <p:nvPr/>
        </p:nvSpPr>
        <p:spPr>
          <a:xfrm>
            <a:off x="115611" y="3429000"/>
            <a:ext cx="10405243" cy="4656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115611" y="3961058"/>
            <a:ext cx="9574927" cy="4656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/>
          <p:cNvSpPr/>
          <p:nvPr/>
        </p:nvSpPr>
        <p:spPr>
          <a:xfrm>
            <a:off x="115611" y="4516272"/>
            <a:ext cx="5139561" cy="4656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/>
          <p:cNvSpPr/>
          <p:nvPr/>
        </p:nvSpPr>
        <p:spPr>
          <a:xfrm>
            <a:off x="115610" y="5059770"/>
            <a:ext cx="5433852" cy="4656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/>
          <p:cNvSpPr/>
          <p:nvPr/>
        </p:nvSpPr>
        <p:spPr>
          <a:xfrm>
            <a:off x="115610" y="5625126"/>
            <a:ext cx="9953300" cy="91230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121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12172951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9049" y="1379952"/>
            <a:ext cx="12172951" cy="12371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9049" y="2810438"/>
            <a:ext cx="12172951" cy="12371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/>
          <p:cNvSpPr/>
          <p:nvPr/>
        </p:nvSpPr>
        <p:spPr>
          <a:xfrm>
            <a:off x="19049" y="4240923"/>
            <a:ext cx="12172951" cy="12664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/>
          <p:cNvSpPr/>
          <p:nvPr/>
        </p:nvSpPr>
        <p:spPr>
          <a:xfrm>
            <a:off x="19049" y="5671410"/>
            <a:ext cx="12172951" cy="10972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708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12172950" cy="685086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9049" y="1690688"/>
            <a:ext cx="12172951" cy="8212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9524" y="2816772"/>
            <a:ext cx="12172951" cy="5646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/>
          <p:cNvSpPr/>
          <p:nvPr/>
        </p:nvSpPr>
        <p:spPr>
          <a:xfrm>
            <a:off x="28575" y="3718991"/>
            <a:ext cx="12172951" cy="65331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/>
          <p:cNvSpPr/>
          <p:nvPr/>
        </p:nvSpPr>
        <p:spPr>
          <a:xfrm>
            <a:off x="19049" y="4588395"/>
            <a:ext cx="12172951" cy="65331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28575" y="5457799"/>
            <a:ext cx="12172951" cy="105677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73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sultado de imagen para hechos 5:29 19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0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esultado de imagen para hechos 7:59"/>
          <p:cNvSpPr>
            <a:spLocks noChangeAspect="1" noChangeArrowheads="1"/>
          </p:cNvSpPr>
          <p:nvPr/>
        </p:nvSpPr>
        <p:spPr bwMode="auto">
          <a:xfrm>
            <a:off x="152400" y="769937"/>
            <a:ext cx="1306286" cy="130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4102" name="Picture 6" descr="Resultado de imagen para recibe mi espiri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36325" y="3689277"/>
            <a:ext cx="3018183" cy="761309"/>
          </a:xfrm>
        </p:spPr>
        <p:txBody>
          <a:bodyPr/>
          <a:lstStyle/>
          <a:p>
            <a:r>
              <a:rPr lang="es-CL" b="1" dirty="0" smtClean="0">
                <a:solidFill>
                  <a:schemeClr val="bg1"/>
                </a:solidFill>
              </a:rPr>
              <a:t>Hechos 7:59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3765" y="144743"/>
            <a:ext cx="10645588" cy="2692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6000" dirty="0"/>
              <a:t>Y apedrearon á Esteban, invocando él y diciendo: Señor Jesús, recibe mi espíritu.</a:t>
            </a:r>
            <a:endParaRPr lang="es-CL" sz="6000" dirty="0"/>
          </a:p>
        </p:txBody>
      </p:sp>
      <p:sp>
        <p:nvSpPr>
          <p:cNvPr id="4" name="AutoShape 2" descr="Resultado de imagen para hechos 7:5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767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n para hechos 8:3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58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93760" y="2393577"/>
            <a:ext cx="11197898" cy="3422373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chemeClr val="bg1"/>
                </a:solidFill>
                <a:latin typeface="Arial Black" panose="020B0A04020102020204" pitchFamily="34" charset="0"/>
              </a:rPr>
              <a:t>Entonces Felipe, abriendo su boca, y comenzando desde esta escritura, le anunció el evangelio de Jesús.</a:t>
            </a:r>
            <a:endParaRPr lang="es-CL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AutoShape 4" descr="Resultado de imagen para hechos 8: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668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fo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78" y="-33970"/>
            <a:ext cx="12243378" cy="689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7124" y="599089"/>
            <a:ext cx="5912655" cy="5538951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00"/>
                </a:solidFill>
                <a:latin typeface="Bodoni MT Condensed" panose="02070606080606020203" pitchFamily="18" charset="0"/>
              </a:rPr>
              <a:t>El, temblando y temeroso, dijo: ¿Señor, qué quieres que haga? Y el Señor le dice: Levántate y entra en la ciudad, y se te dirá lo que te conviene hacer.</a:t>
            </a:r>
            <a:endParaRPr lang="en-US" dirty="0">
              <a:solidFill>
                <a:srgbClr val="FFFF00"/>
              </a:solidFill>
              <a:latin typeface="Bodoni MT Condensed" panose="02070606080606020203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103475" y="3263515"/>
            <a:ext cx="3268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u="sng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Hechos 9:6</a:t>
            </a:r>
            <a:endParaRPr lang="en-US" sz="4800" b="1" u="sng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653</Words>
  <Application>Microsoft Office PowerPoint</Application>
  <PresentationFormat>Panorámica</PresentationFormat>
  <Paragraphs>76</Paragraphs>
  <Slides>59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80" baseType="lpstr">
      <vt:lpstr>18thCentury</vt:lpstr>
      <vt:lpstr>Agency FB</vt:lpstr>
      <vt:lpstr>Algerian</vt:lpstr>
      <vt:lpstr>Alien Encounters</vt:lpstr>
      <vt:lpstr>Almonte Snow</vt:lpstr>
      <vt:lpstr>Arial</vt:lpstr>
      <vt:lpstr>Arial Black</vt:lpstr>
      <vt:lpstr>Bahnschrift</vt:lpstr>
      <vt:lpstr>Bahnschrift Condensed</vt:lpstr>
      <vt:lpstr>Bahnschrift SemiBold SemiConden</vt:lpstr>
      <vt:lpstr>Berlin Sans FB</vt:lpstr>
      <vt:lpstr>Blackadder ITC</vt:lpstr>
      <vt:lpstr>Bodoni MT</vt:lpstr>
      <vt:lpstr>Bodoni MT Condensed</vt:lpstr>
      <vt:lpstr>Brush Script MT</vt:lpstr>
      <vt:lpstr>Calibri</vt:lpstr>
      <vt:lpstr>Calibri Light</vt:lpstr>
      <vt:lpstr>Century Schoolbook</vt:lpstr>
      <vt:lpstr>Courier New</vt:lpstr>
      <vt:lpstr>Wingdings</vt:lpstr>
      <vt:lpstr>Tema de Office</vt:lpstr>
      <vt:lpstr>Corito Oración</vt:lpstr>
      <vt:lpstr>Presentación de PowerPoint</vt:lpstr>
      <vt:lpstr>Así que, los que recibieron su palabra, fueron bautizados: y fueron añadidas á ellos aquel día como tres mil personas.</vt:lpstr>
      <vt:lpstr>Presentación de PowerPoint</vt:lpstr>
      <vt:lpstr>Presentación de PowerPoint</vt:lpstr>
      <vt:lpstr>Presentación de PowerPoint</vt:lpstr>
      <vt:lpstr>Hechos 7:59</vt:lpstr>
      <vt:lpstr>Entonces Felipe, abriendo su boca, y comenzando desde esta escritura, le anunció el evangelio de Jesús.</vt:lpstr>
      <vt:lpstr>El, temblando y temeroso, dijo: ¿Señor, qué quieres que haga? Y el Señor le dice: Levántate y entra en la ciudad, y se te dirá lo que te conviene hacer.</vt:lpstr>
      <vt:lpstr>Las iglesias entonces tenían paz por toda Judea y Galilea y Samaria, y eran edificadas, andando en el temor del Señor; y con consuelo del Espíritu Santo eran multiplicadas. </vt:lpstr>
      <vt:lpstr>Entonces Pedro, abriendo su boca, dijo: Por verdad hallo que Dios no hace acepción de personas; Sino que de cualquiera nación que le teme y obra justicia, se agrada</vt:lpstr>
      <vt:lpstr>Así que, Pedro era guardado en la cárcel; y la iglesia hacía sin cesar oración á Dios por él.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Pablo termina su primer viaje misionero</vt:lpstr>
      <vt:lpstr>Versículos 1-7</vt:lpstr>
      <vt:lpstr>Presentación de PowerPoint</vt:lpstr>
      <vt:lpstr>1) Dios ayuda A Pablo y Bernabé en iconio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Versículos 8-10</vt:lpstr>
      <vt:lpstr>2) Dios ayuda A sanar a un cojo en listra</vt:lpstr>
      <vt:lpstr>Presentación de PowerPoint</vt:lpstr>
      <vt:lpstr>Presentación de PowerPoint</vt:lpstr>
      <vt:lpstr>Presentación de PowerPoint</vt:lpstr>
      <vt:lpstr>Versículos 11-19</vt:lpstr>
      <vt:lpstr>3) La gente apedrea a pablo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Versículos 20-28</vt:lpstr>
      <vt:lpstr>Presentación de PowerPoint</vt:lpstr>
      <vt:lpstr>Presentación de PowerPoint</vt:lpstr>
      <vt:lpstr>4) Dios ayuda a pablo a levantarse y seguir predicando</vt:lpstr>
      <vt:lpstr>Epis=por arriba Copos= mirar o ver.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Corito Oración</dc:title>
  <dc:creator>Matito</dc:creator>
  <cp:lastModifiedBy>Matito</cp:lastModifiedBy>
  <cp:revision>20</cp:revision>
  <dcterms:created xsi:type="dcterms:W3CDTF">2019-06-22T14:12:28Z</dcterms:created>
  <dcterms:modified xsi:type="dcterms:W3CDTF">2019-06-30T04:40:07Z</dcterms:modified>
</cp:coreProperties>
</file>